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08" r:id="rId3"/>
    <p:sldId id="257" r:id="rId4"/>
    <p:sldId id="278" r:id="rId5"/>
    <p:sldId id="258" r:id="rId6"/>
    <p:sldId id="277" r:id="rId7"/>
    <p:sldId id="281" r:id="rId8"/>
    <p:sldId id="283" r:id="rId9"/>
    <p:sldId id="284" r:id="rId10"/>
    <p:sldId id="280" r:id="rId11"/>
    <p:sldId id="285" r:id="rId12"/>
    <p:sldId id="282" r:id="rId13"/>
    <p:sldId id="275" r:id="rId14"/>
    <p:sldId id="261" r:id="rId15"/>
    <p:sldId id="260" r:id="rId16"/>
    <p:sldId id="286" r:id="rId17"/>
    <p:sldId id="263" r:id="rId18"/>
    <p:sldId id="287" r:id="rId19"/>
    <p:sldId id="294" r:id="rId20"/>
    <p:sldId id="288" r:id="rId21"/>
    <p:sldId id="273" r:id="rId22"/>
    <p:sldId id="289" r:id="rId23"/>
    <p:sldId id="290" r:id="rId24"/>
    <p:sldId id="291" r:id="rId25"/>
    <p:sldId id="264" r:id="rId26"/>
    <p:sldId id="293" r:id="rId27"/>
    <p:sldId id="292" r:id="rId28"/>
    <p:sldId id="262" r:id="rId29"/>
    <p:sldId id="295" r:id="rId30"/>
    <p:sldId id="306" r:id="rId31"/>
    <p:sldId id="274" r:id="rId32"/>
    <p:sldId id="307" r:id="rId33"/>
    <p:sldId id="309" r:id="rId34"/>
    <p:sldId id="297" r:id="rId35"/>
    <p:sldId id="296" r:id="rId36"/>
    <p:sldId id="299" r:id="rId37"/>
    <p:sldId id="301" r:id="rId38"/>
    <p:sldId id="300" r:id="rId39"/>
    <p:sldId id="302" r:id="rId40"/>
    <p:sldId id="298" r:id="rId41"/>
    <p:sldId id="266" r:id="rId42"/>
    <p:sldId id="303" r:id="rId43"/>
    <p:sldId id="304" r:id="rId44"/>
    <p:sldId id="305" r:id="rId45"/>
    <p:sldId id="269" r:id="rId46"/>
    <p:sldId id="267" r:id="rId47"/>
    <p:sldId id="271" r:id="rId48"/>
    <p:sldId id="272" r:id="rId49"/>
    <p:sldId id="270" r:id="rId50"/>
    <p:sldId id="268" r:id="rId51"/>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Bebas Neue Bold" panose="020B0606020202050201" pitchFamily="34" charset="-52"/>
      <p:bold r:id="rId56"/>
    </p:embeddedFont>
    <p:embeddedFont>
      <p:font typeface="Calibri Light" panose="020F0302020204030204" pitchFamily="34" charset="0"/>
      <p:regular r:id="rId57"/>
      <p:italic r:id="rId58"/>
    </p:embeddedFont>
    <p:embeddedFont>
      <p:font typeface="Yu Gothic" panose="020B0400000000000000" pitchFamily="34" charset="-128"/>
      <p:regular r:id="rId59"/>
      <p:bold r:id="rId60"/>
    </p:embeddedFont>
    <p:embeddedFont>
      <p:font typeface="Bebas Neue Book" panose="00000500000000000000" pitchFamily="2" charset="-52"/>
      <p:regular r:id="rId61"/>
    </p:embeddedFont>
    <p:embeddedFont>
      <p:font typeface="Yu Gothic UI Light" panose="020B0300000000000000" pitchFamily="34" charset="-128"/>
      <p:regular r:id="rId6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60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05831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9080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13764"/>
          </a:xfrm>
        </p:spPr>
        <p:txBody>
          <a:bodyPr>
            <a:normAutofit/>
          </a:bodyPr>
          <a:lstStyle>
            <a:lvl1pPr>
              <a:defRPr sz="2400" b="0">
                <a:latin typeface="Bebas Neue Bold" panose="020B0606020202050201" pitchFamily="34" charset="-52"/>
              </a:defRPr>
            </a:lvl1pPr>
          </a:lstStyle>
          <a:p>
            <a:r>
              <a:rPr lang="ru-RU" dirty="0" smtClean="0"/>
              <a:t>Образец заголовка</a:t>
            </a:r>
            <a:endParaRPr lang="ru-RU" dirty="0"/>
          </a:p>
        </p:txBody>
      </p:sp>
      <p:sp>
        <p:nvSpPr>
          <p:cNvPr id="3" name="Объект 2"/>
          <p:cNvSpPr>
            <a:spLocks noGrp="1"/>
          </p:cNvSpPr>
          <p:nvPr>
            <p:ph idx="1"/>
          </p:nvPr>
        </p:nvSpPr>
        <p:spPr/>
        <p:txBody>
          <a:bodyPr/>
          <a:lstStyle>
            <a:lvl1pPr>
              <a:defRPr>
                <a:latin typeface="Yu Gothic UI Light" panose="020B0300000000000000" pitchFamily="34" charset="-128"/>
                <a:ea typeface="Yu Gothic UI Light" panose="020B0300000000000000" pitchFamily="34" charset="-128"/>
                <a:cs typeface="Adobe Gurmukhi" panose="01010101010101010101" pitchFamily="50" charset="0"/>
              </a:defRPr>
            </a:lvl1pPr>
            <a:lvl2pPr>
              <a:defRPr>
                <a:latin typeface="Yu Gothic UI Light" panose="020B0300000000000000" pitchFamily="34" charset="-128"/>
                <a:ea typeface="Yu Gothic UI Light" panose="020B0300000000000000" pitchFamily="34" charset="-128"/>
                <a:cs typeface="Adobe Gurmukhi" panose="01010101010101010101" pitchFamily="50" charset="0"/>
              </a:defRPr>
            </a:lvl2pPr>
            <a:lvl3pPr>
              <a:defRPr>
                <a:latin typeface="Yu Gothic UI Light" panose="020B0300000000000000" pitchFamily="34" charset="-128"/>
                <a:ea typeface="Yu Gothic UI Light" panose="020B0300000000000000" pitchFamily="34" charset="-128"/>
                <a:cs typeface="Adobe Gurmukhi" panose="01010101010101010101" pitchFamily="50" charset="0"/>
              </a:defRPr>
            </a:lvl3pPr>
            <a:lvl4pPr>
              <a:defRPr>
                <a:latin typeface="Yu Gothic UI Light" panose="020B0300000000000000" pitchFamily="34" charset="-128"/>
                <a:ea typeface="Yu Gothic UI Light" panose="020B0300000000000000" pitchFamily="34" charset="-128"/>
                <a:cs typeface="Adobe Gurmukhi" panose="01010101010101010101" pitchFamily="50" charset="0"/>
              </a:defRPr>
            </a:lvl4pPr>
            <a:lvl5pPr>
              <a:defRPr>
                <a:latin typeface="Yu Gothic UI Light" panose="020B0300000000000000" pitchFamily="34" charset="-128"/>
                <a:ea typeface="Yu Gothic UI Light" panose="020B0300000000000000" pitchFamily="34" charset="-128"/>
                <a:cs typeface="Adobe Gurmukhi" panose="01010101010101010101" pitchFamily="50"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42053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227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17754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FF3A8A8-4094-44C0-8E66-52AF14D06D39}" type="datetimeFigureOut">
              <a:rPr lang="ru-RU" smtClean="0"/>
              <a:t>27.04.2017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191823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FF3A8A8-4094-44C0-8E66-52AF14D06D39}" type="datetimeFigureOut">
              <a:rPr lang="ru-RU" smtClean="0"/>
              <a:t>27.04.2017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87142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F3A8A8-4094-44C0-8E66-52AF14D06D39}" type="datetimeFigureOut">
              <a:rPr lang="ru-RU" smtClean="0"/>
              <a:t>27.04.2017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51225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56301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1035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7331E-C275-4A96-B776-8CA9BBD50963}" type="slidenum">
              <a:rPr lang="ru-RU" smtClean="0"/>
              <a:t>‹#›</a:t>
            </a:fld>
            <a:endParaRPr lang="ru-RU"/>
          </a:p>
        </p:txBody>
      </p:sp>
    </p:spTree>
    <p:extLst>
      <p:ext uri="{BB962C8B-B14F-4D97-AF65-F5344CB8AC3E}">
        <p14:creationId xmlns:p14="http://schemas.microsoft.com/office/powerpoint/2010/main" val="3056791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gif"/><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4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898" y="0"/>
            <a:ext cx="7090204" cy="6858000"/>
          </a:xfrm>
          <a:prstGeom prst="rect">
            <a:avLst/>
          </a:prstGeom>
        </p:spPr>
      </p:pic>
    </p:spTree>
    <p:extLst>
      <p:ext uri="{BB962C8B-B14F-4D97-AF65-F5344CB8AC3E}">
        <p14:creationId xmlns:p14="http://schemas.microsoft.com/office/powerpoint/2010/main" val="2367920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142999"/>
            <a:ext cx="3553820" cy="266536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1" y="4377199"/>
            <a:ext cx="3553819" cy="1593295"/>
          </a:xfrm>
          <a:prstGeom prst="rect">
            <a:avLst/>
          </a:prstGeom>
        </p:spPr>
      </p:pic>
      <p:sp>
        <p:nvSpPr>
          <p:cNvPr id="6" name="Прямоугольник 5"/>
          <p:cNvSpPr/>
          <p:nvPr/>
        </p:nvSpPr>
        <p:spPr>
          <a:xfrm>
            <a:off x="838199" y="3808365"/>
            <a:ext cx="3458974"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Табулятор Германа Холлерита</a:t>
            </a:r>
            <a:endParaRPr lang="ru-RU" sz="1600" dirty="0">
              <a:latin typeface="Yu Gothic UI Light" panose="020B0300000000000000" pitchFamily="34" charset="-128"/>
              <a:ea typeface="Yu Gothic UI Light" panose="020B0300000000000000" pitchFamily="34" charset="-128"/>
            </a:endParaRPr>
          </a:p>
        </p:txBody>
      </p:sp>
      <p:sp>
        <p:nvSpPr>
          <p:cNvPr id="7" name="Прямоугольник 6"/>
          <p:cNvSpPr/>
          <p:nvPr/>
        </p:nvSpPr>
        <p:spPr>
          <a:xfrm>
            <a:off x="838198" y="5970494"/>
            <a:ext cx="3553821"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Перфокарта для табулятора</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433" y="1143559"/>
            <a:ext cx="6730367" cy="4826935"/>
          </a:xfrm>
          <a:prstGeom prst="rect">
            <a:avLst/>
          </a:prstGeom>
        </p:spPr>
      </p:pic>
      <p:sp>
        <p:nvSpPr>
          <p:cNvPr id="8" name="Прямоугольник 7"/>
          <p:cNvSpPr/>
          <p:nvPr/>
        </p:nvSpPr>
        <p:spPr>
          <a:xfrm>
            <a:off x="4623432" y="5970494"/>
            <a:ext cx="6730368"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Г</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Холлерит — основатель </a:t>
            </a:r>
            <a:r>
              <a:rPr lang="en-US" sz="1600" dirty="0" smtClean="0">
                <a:latin typeface="Yu Gothic UI Light" panose="020B0300000000000000" pitchFamily="34" charset="-128"/>
                <a:ea typeface="Yu Gothic UI Light" panose="020B0300000000000000" pitchFamily="34" charset="-128"/>
              </a:rPr>
              <a:t>Tabulating Machines Company (</a:t>
            </a:r>
            <a:r>
              <a:rPr lang="ru-RU" sz="1600" dirty="0" smtClean="0">
                <a:latin typeface="Yu Gothic UI Light" panose="020B0300000000000000" pitchFamily="34" charset="-128"/>
                <a:ea typeface="Yu Gothic UI Light" panose="020B0300000000000000" pitchFamily="34" charset="-128"/>
              </a:rPr>
              <a:t>ныне</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 </a:t>
            </a:r>
            <a:r>
              <a:rPr lang="en-US" sz="1600" dirty="0" smtClean="0">
                <a:latin typeface="Yu Gothic UI Light" panose="020B0300000000000000" pitchFamily="34" charset="-128"/>
                <a:ea typeface="Yu Gothic UI Light" panose="020B0300000000000000" pitchFamily="34" charset="-128"/>
              </a:rPr>
              <a:t>IBM)</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816862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game</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97961" y="1120831"/>
            <a:ext cx="3155839" cy="4836536"/>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20830"/>
            <a:ext cx="3058391" cy="4841367"/>
          </a:xfrm>
          <a:prstGeom prst="rect">
            <a:avLst/>
          </a:prstGeom>
        </p:spPr>
      </p:pic>
      <p:sp>
        <p:nvSpPr>
          <p:cNvPr id="9" name="Прямоугольник 8"/>
          <p:cNvSpPr/>
          <p:nvPr/>
        </p:nvSpPr>
        <p:spPr>
          <a:xfrm>
            <a:off x="4073003" y="1120830"/>
            <a:ext cx="3948546" cy="4739759"/>
          </a:xfrm>
          <a:prstGeom prst="rect">
            <a:avLst/>
          </a:prstGeom>
        </p:spPr>
        <p:txBody>
          <a:bodyPr wrap="square">
            <a:spAutoFit/>
          </a:bodyPr>
          <a:lstStyle/>
          <a:p>
            <a:pPr indent="363538"/>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Понятие игры как таковой — более высокого порядка, нежели понятие серьезного. Ибо серьезность стремится исключить игру, игра же с легкостью включает в себя серьезность</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a:t>
            </a:r>
            <a:endParaRPr lang="en-US" sz="1600" dirty="0">
              <a:latin typeface="Yu Gothic UI Light" panose="020B0300000000000000" pitchFamily="34" charset="-128"/>
              <a:ea typeface="Yu Gothic UI Light" panose="020B0300000000000000" pitchFamily="34" charset="-128"/>
            </a:endParaRPr>
          </a:p>
          <a:p>
            <a:pPr indent="363538" algn="r"/>
            <a:r>
              <a:rPr lang="ru-RU" sz="1400" dirty="0">
                <a:latin typeface="Yu Gothic UI Light" panose="020B0300000000000000" pitchFamily="34" charset="-128"/>
                <a:ea typeface="Yu Gothic UI Light" panose="020B0300000000000000" pitchFamily="34" charset="-128"/>
              </a:rPr>
              <a:t>Йохан </a:t>
            </a:r>
            <a:r>
              <a:rPr lang="ru-RU" sz="1400" dirty="0" err="1">
                <a:latin typeface="Yu Gothic UI Light" panose="020B0300000000000000" pitchFamily="34" charset="-128"/>
                <a:ea typeface="Yu Gothic UI Light" panose="020B0300000000000000" pitchFamily="34" charset="-128"/>
              </a:rPr>
              <a:t>Хёзинга</a:t>
            </a:r>
            <a:r>
              <a:rPr lang="ru-RU" sz="1400" dirty="0">
                <a:latin typeface="Yu Gothic UI Light" panose="020B0300000000000000" pitchFamily="34" charset="-128"/>
                <a:ea typeface="Yu Gothic UI Light" panose="020B0300000000000000" pitchFamily="34" charset="-128"/>
              </a:rPr>
              <a:t>. </a:t>
            </a:r>
            <a:r>
              <a:rPr lang="en-US" sz="1400" dirty="0">
                <a:latin typeface="Yu Gothic UI Light" panose="020B0300000000000000" pitchFamily="34" charset="-128"/>
                <a:ea typeface="Yu Gothic UI Light" panose="020B0300000000000000" pitchFamily="34" charset="-128"/>
              </a:rPr>
              <a:t>Homo </a:t>
            </a:r>
            <a:r>
              <a:rPr lang="en-US" sz="1400" dirty="0" err="1">
                <a:latin typeface="Yu Gothic UI Light" panose="020B0300000000000000" pitchFamily="34" charset="-128"/>
                <a:ea typeface="Yu Gothic UI Light" panose="020B0300000000000000" pitchFamily="34" charset="-128"/>
              </a:rPr>
              <a:t>Ludens</a:t>
            </a:r>
            <a:r>
              <a:rPr lang="en-US" sz="1400" dirty="0">
                <a:latin typeface="Yu Gothic UI Light" panose="020B0300000000000000" pitchFamily="34" charset="-128"/>
                <a:ea typeface="Yu Gothic UI Light" panose="020B0300000000000000" pitchFamily="34" charset="-128"/>
              </a:rPr>
              <a:t> (1938)</a:t>
            </a:r>
            <a:endParaRPr lang="ru-RU" sz="1400" dirty="0">
              <a:latin typeface="Yu Gothic UI Light" panose="020B0300000000000000" pitchFamily="34" charset="-128"/>
              <a:ea typeface="Yu Gothic UI Light" panose="020B0300000000000000" pitchFamily="34" charset="-128"/>
            </a:endParaRPr>
          </a:p>
          <a:p>
            <a:pPr indent="363538"/>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Йохан </a:t>
            </a:r>
            <a:r>
              <a:rPr lang="ru-RU" sz="1600" dirty="0" err="1" smtClean="0">
                <a:latin typeface="Yu Gothic UI Light" panose="020B0300000000000000" pitchFamily="34" charset="-128"/>
                <a:ea typeface="Yu Gothic UI Light" panose="020B0300000000000000" pitchFamily="34" charset="-128"/>
              </a:rPr>
              <a:t>Хёйзинга</a:t>
            </a:r>
            <a:r>
              <a:rPr lang="ru-RU" sz="1600" dirty="0" smtClean="0">
                <a:latin typeface="Yu Gothic UI Light" panose="020B0300000000000000" pitchFamily="34" charset="-128"/>
                <a:ea typeface="Yu Gothic UI Light" panose="020B0300000000000000" pitchFamily="34" charset="-128"/>
              </a:rPr>
              <a:t> (1872—1945) </a:t>
            </a:r>
            <a:r>
              <a:rPr lang="ru-RU" sz="1600" dirty="0">
                <a:latin typeface="Yu Gothic UI Light" panose="020B0300000000000000" pitchFamily="34" charset="-128"/>
                <a:ea typeface="Yu Gothic UI Light" panose="020B0300000000000000" pitchFamily="34" charset="-128"/>
              </a:rPr>
              <a:t>— нидерландский философ, историк, исследователь культуры, профессор </a:t>
            </a:r>
            <a:r>
              <a:rPr lang="ru-RU" sz="1600" dirty="0" err="1">
                <a:latin typeface="Yu Gothic UI Light" panose="020B0300000000000000" pitchFamily="34" charset="-128"/>
                <a:ea typeface="Yu Gothic UI Light" panose="020B0300000000000000" pitchFamily="34" charset="-128"/>
              </a:rPr>
              <a:t>Гронингенского</a:t>
            </a:r>
            <a:r>
              <a:rPr lang="ru-RU" sz="1600" dirty="0">
                <a:latin typeface="Yu Gothic UI Light" panose="020B0300000000000000" pitchFamily="34" charset="-128"/>
                <a:ea typeface="Yu Gothic UI Light" panose="020B0300000000000000" pitchFamily="34" charset="-128"/>
              </a:rPr>
              <a:t> (1905—1915) и Лейденского (1915—1940) университетов.</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Человек играющий (лат. </a:t>
            </a:r>
            <a:r>
              <a:rPr lang="ru-RU" sz="1600" dirty="0" err="1" smtClean="0">
                <a:latin typeface="Yu Gothic UI Light" panose="020B0300000000000000" pitchFamily="34" charset="-128"/>
                <a:ea typeface="Yu Gothic UI Light" panose="020B0300000000000000" pitchFamily="34" charset="-128"/>
              </a:rPr>
              <a:t>Homo</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Ludens</a:t>
            </a:r>
            <a:r>
              <a:rPr lang="ru-RU" sz="1600" dirty="0" smtClean="0">
                <a:latin typeface="Yu Gothic UI Light" panose="020B0300000000000000" pitchFamily="34" charset="-128"/>
                <a:ea typeface="Yu Gothic UI Light" panose="020B0300000000000000" pitchFamily="34" charset="-128"/>
              </a:rPr>
              <a:t>) — трактат, опубликованный</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Хёйзингой</a:t>
            </a:r>
            <a:r>
              <a:rPr lang="ru-RU" sz="1600" dirty="0" smtClean="0">
                <a:latin typeface="Yu Gothic UI Light" panose="020B0300000000000000" pitchFamily="34" charset="-128"/>
                <a:ea typeface="Yu Gothic UI Light" panose="020B0300000000000000" pitchFamily="34" charset="-128"/>
              </a:rPr>
              <a:t> в 1938 году. </a:t>
            </a:r>
            <a:r>
              <a:rPr lang="ru-RU" sz="1600" dirty="0">
                <a:latin typeface="Yu Gothic UI Light" panose="020B0300000000000000" pitchFamily="34" charset="-128"/>
                <a:ea typeface="Yu Gothic UI Light" panose="020B0300000000000000" pitchFamily="34" charset="-128"/>
              </a:rPr>
              <a:t>Сочинение посвящено всеобъемлющей сущности феномена игры </a:t>
            </a:r>
            <a:r>
              <a:rPr lang="ru-RU" sz="1600" dirty="0" smtClean="0">
                <a:latin typeface="Yu Gothic UI Light" panose="020B0300000000000000" pitchFamily="34" charset="-128"/>
                <a:ea typeface="Yu Gothic UI Light" panose="020B0300000000000000" pitchFamily="34" charset="-128"/>
              </a:rPr>
              <a:t>и </a:t>
            </a:r>
            <a:r>
              <a:rPr lang="ru-RU" sz="1600" dirty="0">
                <a:latin typeface="Yu Gothic UI Light" panose="020B0300000000000000" pitchFamily="34" charset="-128"/>
                <a:ea typeface="Yu Gothic UI Light" panose="020B0300000000000000" pitchFamily="34" charset="-128"/>
              </a:rPr>
              <a:t>универсальному значению её в человеческой цивилизации. </a:t>
            </a:r>
            <a:endParaRPr lang="ru-RU" sz="1600" dirty="0" smtClean="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933655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Ловкость рук</a:t>
            </a:r>
            <a:endParaRPr lang="ru-RU" dirty="0"/>
          </a:p>
        </p:txBody>
      </p:sp>
      <p:pic>
        <p:nvPicPr>
          <p:cNvPr id="9" name="Объект 8"/>
          <p:cNvPicPr>
            <a:picLocks noGrp="1" noChangeAspect="1"/>
          </p:cNvPicPr>
          <p:nvPr>
            <p:ph idx="1"/>
          </p:nvPr>
        </p:nvPicPr>
        <p:blipFill rotWithShape="1">
          <a:blip r:embed="rId2">
            <a:extLst>
              <a:ext uri="{28A0092B-C50C-407E-A947-70E740481C1C}">
                <a14:useLocalDpi xmlns:a14="http://schemas.microsoft.com/office/drawing/2010/main" val="0"/>
              </a:ext>
            </a:extLst>
          </a:blip>
          <a:srcRect l="2425" t="3417" r="4344" b="5600"/>
          <a:stretch/>
        </p:blipFill>
        <p:spPr>
          <a:xfrm>
            <a:off x="838199" y="1111825"/>
            <a:ext cx="3931025" cy="3698075"/>
          </a:xfrm>
        </p:spPr>
      </p:pic>
      <p:sp>
        <p:nvSpPr>
          <p:cNvPr id="5" name="TextBox 4"/>
          <p:cNvSpPr txBox="1"/>
          <p:nvPr/>
        </p:nvSpPr>
        <p:spPr>
          <a:xfrm>
            <a:off x="838200" y="4822771"/>
            <a:ext cx="3931024" cy="1569660"/>
          </a:xfrm>
          <a:prstGeom prst="rect">
            <a:avLst/>
          </a:prstGeom>
          <a:noFill/>
        </p:spPr>
        <p:txBody>
          <a:bodyPr wrap="square" rtlCol="0">
            <a:spAutoFit/>
          </a:bodyPr>
          <a:lstStyle/>
          <a:p>
            <a:r>
              <a:rPr lang="ru-RU" sz="1600" dirty="0">
                <a:latin typeface="Yu Gothic UI Light" panose="020B0300000000000000" pitchFamily="34" charset="-128"/>
                <a:ea typeface="Yu Gothic UI Light" panose="020B0300000000000000" pitchFamily="34" charset="-128"/>
              </a:rPr>
              <a:t>«Турок» — первый шахматный «автомат</a:t>
            </a:r>
            <a:r>
              <a:rPr lang="ru-RU" sz="1600" dirty="0" smtClean="0">
                <a:latin typeface="Yu Gothic UI Light" panose="020B0300000000000000" pitchFamily="34" charset="-128"/>
                <a:ea typeface="Yu Gothic UI Light" panose="020B0300000000000000" pitchFamily="34" charset="-128"/>
              </a:rPr>
              <a:t>». Из 300 шахматных партий устройства было проиграно всего 6. В разное время операторами «автомата</a:t>
            </a:r>
            <a:r>
              <a:rPr lang="ru-RU" sz="1600" dirty="0">
                <a:latin typeface="Yu Gothic UI Light" panose="020B0300000000000000" pitchFamily="34" charset="-128"/>
                <a:ea typeface="Yu Gothic UI Light" panose="020B0300000000000000" pitchFamily="34" charset="-128"/>
              </a:rPr>
              <a:t>» были И. </a:t>
            </a:r>
            <a:r>
              <a:rPr lang="ru-RU" sz="1600" dirty="0" err="1">
                <a:latin typeface="Yu Gothic UI Light" panose="020B0300000000000000" pitchFamily="34" charset="-128"/>
                <a:ea typeface="Yu Gothic UI Light" panose="020B0300000000000000" pitchFamily="34" charset="-128"/>
              </a:rPr>
              <a:t>Альгайер</a:t>
            </a:r>
            <a:r>
              <a:rPr lang="ru-RU" sz="1600" dirty="0">
                <a:latin typeface="Yu Gothic UI Light" panose="020B0300000000000000" pitchFamily="34" charset="-128"/>
                <a:ea typeface="Yu Gothic UI Light" panose="020B0300000000000000" pitchFamily="34" charset="-128"/>
              </a:rPr>
              <a:t>, У. Льюис, А. </a:t>
            </a:r>
            <a:r>
              <a:rPr lang="ru-RU" sz="1600" dirty="0" smtClean="0">
                <a:latin typeface="Yu Gothic UI Light" panose="020B0300000000000000" pitchFamily="34" charset="-128"/>
                <a:ea typeface="Yu Gothic UI Light" panose="020B0300000000000000" pitchFamily="34" charset="-128"/>
              </a:rPr>
              <a:t>Александр и другие сильные шахматисты.</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7019" t="10264" r="16315" b="13385"/>
          <a:stretch/>
        </p:blipFill>
        <p:spPr>
          <a:xfrm>
            <a:off x="4996036" y="1111825"/>
            <a:ext cx="6357764" cy="5266840"/>
          </a:xfrm>
          <a:prstGeom prst="rect">
            <a:avLst/>
          </a:prstGeom>
        </p:spPr>
      </p:pic>
    </p:spTree>
    <p:extLst>
      <p:ext uri="{BB962C8B-B14F-4D97-AF65-F5344CB8AC3E}">
        <p14:creationId xmlns:p14="http://schemas.microsoft.com/office/powerpoint/2010/main" val="4216712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шахматы</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9" y="932679"/>
            <a:ext cx="5033682" cy="4177956"/>
          </a:xfrm>
          <a:prstGeom prst="rect">
            <a:avLst/>
          </a:prstGeom>
        </p:spPr>
      </p:pic>
      <p:sp>
        <p:nvSpPr>
          <p:cNvPr id="6" name="Прямоугольник 5"/>
          <p:cNvSpPr/>
          <p:nvPr/>
        </p:nvSpPr>
        <p:spPr>
          <a:xfrm>
            <a:off x="838200" y="5200285"/>
            <a:ext cx="5119618" cy="830997"/>
          </a:xfrm>
          <a:prstGeom prst="rect">
            <a:avLst/>
          </a:prstGeom>
        </p:spPr>
        <p:txBody>
          <a:bodyPr wrap="square">
            <a:spAutoFit/>
          </a:bodyPr>
          <a:lstStyle/>
          <a:p>
            <a:pPr indent="363538"/>
            <a:r>
              <a:rPr lang="ru-RU" sz="1600" dirty="0" err="1">
                <a:latin typeface="Yu Gothic UI Light" panose="020B0300000000000000" pitchFamily="34" charset="-128"/>
                <a:ea typeface="Yu Gothic UI Light" panose="020B0300000000000000" pitchFamily="34" charset="-128"/>
              </a:rPr>
              <a:t>El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Ajedrecista</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(«шахматный игрок») — автомат, построенный в 1912 году испанским математиком и инженером Леонардо </a:t>
            </a:r>
            <a:r>
              <a:rPr lang="ru-RU" sz="1600" dirty="0" err="1" smtClean="0">
                <a:latin typeface="Yu Gothic UI Light" panose="020B0300000000000000" pitchFamily="34" charset="-128"/>
                <a:ea typeface="Yu Gothic UI Light" panose="020B0300000000000000" pitchFamily="34" charset="-128"/>
              </a:rPr>
              <a:t>Торресом</a:t>
            </a:r>
            <a:r>
              <a:rPr lang="ru-RU" sz="1600" dirty="0" smtClean="0">
                <a:latin typeface="Yu Gothic UI Light" panose="020B0300000000000000" pitchFamily="34" charset="-128"/>
                <a:ea typeface="Yu Gothic UI Light" panose="020B0300000000000000" pitchFamily="34" charset="-128"/>
              </a:rPr>
              <a:t>-и-</a:t>
            </a:r>
            <a:r>
              <a:rPr lang="ru-RU" sz="1600" dirty="0" err="1" smtClean="0">
                <a:latin typeface="Yu Gothic UI Light" panose="020B0300000000000000" pitchFamily="34" charset="-128"/>
                <a:ea typeface="Yu Gothic UI Light" panose="020B0300000000000000" pitchFamily="34" charset="-128"/>
              </a:rPr>
              <a:t>Кеведо</a:t>
            </a:r>
            <a:r>
              <a:rPr lang="en-US" sz="1600" dirty="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32680"/>
            <a:ext cx="5119618" cy="4177955"/>
          </a:xfrm>
          <a:prstGeom prst="rect">
            <a:avLst/>
          </a:prstGeom>
        </p:spPr>
      </p:pic>
      <p:sp>
        <p:nvSpPr>
          <p:cNvPr id="8" name="Прямоугольник 7"/>
          <p:cNvSpPr/>
          <p:nvPr/>
        </p:nvSpPr>
        <p:spPr>
          <a:xfrm>
            <a:off x="6320119" y="5200285"/>
            <a:ext cx="5033681" cy="584775"/>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Норберт</a:t>
            </a:r>
            <a:r>
              <a:rPr lang="ru-RU" sz="1600" dirty="0" smtClean="0">
                <a:latin typeface="Yu Gothic UI Light" panose="020B0300000000000000" pitchFamily="34" charset="-128"/>
                <a:ea typeface="Yu Gothic UI Light" panose="020B0300000000000000" pitchFamily="34" charset="-128"/>
              </a:rPr>
              <a:t> Винер и версия </a:t>
            </a:r>
            <a:r>
              <a:rPr lang="ru-RU" sz="1600" dirty="0" err="1" smtClean="0">
                <a:latin typeface="Yu Gothic UI Light" panose="020B0300000000000000" pitchFamily="34" charset="-128"/>
                <a:ea typeface="Yu Gothic UI Light" panose="020B0300000000000000" pitchFamily="34" charset="-128"/>
              </a:rPr>
              <a:t>El</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Ajedrecista</a:t>
            </a:r>
            <a:r>
              <a:rPr lang="ru-RU" sz="1600" dirty="0" smtClean="0">
                <a:latin typeface="Yu Gothic UI Light" panose="020B0300000000000000" pitchFamily="34" charset="-128"/>
                <a:ea typeface="Yu Gothic UI Light" panose="020B0300000000000000" pitchFamily="34" charset="-128"/>
              </a:rPr>
              <a:t> 1920 года на </a:t>
            </a:r>
            <a:r>
              <a:rPr lang="ru-RU" sz="1600" dirty="0">
                <a:latin typeface="Yu Gothic UI Light" panose="020B0300000000000000" pitchFamily="34" charset="-128"/>
                <a:ea typeface="Yu Gothic UI Light" panose="020B0300000000000000" pitchFamily="34" charset="-128"/>
              </a:rPr>
              <a:t>Парижском конгрессе по кибернетике (1951</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52788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Ним</a:t>
            </a:r>
            <a:endParaRPr lang="ru-RU"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094797"/>
            <a:ext cx="2926975" cy="4889958"/>
          </a:xfrm>
          <a:prstGeom prst="rect">
            <a:avLst/>
          </a:prstGeom>
        </p:spPr>
      </p:pic>
      <p:sp>
        <p:nvSpPr>
          <p:cNvPr id="11" name="Прямоугольник 10"/>
          <p:cNvSpPr/>
          <p:nvPr/>
        </p:nvSpPr>
        <p:spPr>
          <a:xfrm>
            <a:off x="4029635" y="4514905"/>
            <a:ext cx="4016188" cy="181588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На Нью-Йоркской выставке</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1940</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en-US" sz="1600" dirty="0">
                <a:latin typeface="Yu Gothic UI Light" panose="020B0300000000000000" pitchFamily="34" charset="-128"/>
                <a:ea typeface="Yu Gothic UI Light" panose="020B0300000000000000" pitchFamily="34" charset="-128"/>
              </a:rPr>
              <a:t>Westinghouse </a:t>
            </a:r>
            <a:r>
              <a:rPr lang="en-US" sz="1600" dirty="0" smtClean="0">
                <a:latin typeface="Yu Gothic UI Light" panose="020B0300000000000000" pitchFamily="34" charset="-128"/>
                <a:ea typeface="Yu Gothic UI Light" panose="020B0300000000000000" pitchFamily="34" charset="-128"/>
              </a:rPr>
              <a:t>Electric</a:t>
            </a:r>
            <a:r>
              <a:rPr lang="ru-RU" sz="1600" dirty="0" smtClean="0">
                <a:latin typeface="Yu Gothic UI Light" panose="020B0300000000000000" pitchFamily="34" charset="-128"/>
                <a:ea typeface="Yu Gothic UI Light" panose="020B0300000000000000" pitchFamily="34" charset="-128"/>
              </a:rPr>
              <a:t> представила машину</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для игры в Ним, разработанную под руководством Эдварда </a:t>
            </a:r>
            <a:r>
              <a:rPr lang="ru-RU" sz="1600" dirty="0" err="1" smtClean="0">
                <a:latin typeface="Yu Gothic UI Light" panose="020B0300000000000000" pitchFamily="34" charset="-128"/>
                <a:ea typeface="Yu Gothic UI Light" panose="020B0300000000000000" pitchFamily="34" charset="-128"/>
              </a:rPr>
              <a:t>Улера</a:t>
            </a:r>
            <a:r>
              <a:rPr lang="ru-RU" sz="1600" dirty="0" smtClean="0">
                <a:latin typeface="Yu Gothic UI Light" panose="020B0300000000000000" pitchFamily="34" charset="-128"/>
                <a:ea typeface="Yu Gothic UI Light" panose="020B0300000000000000" pitchFamily="34" charset="-128"/>
              </a:rPr>
              <a:t> Кондона. Математическая теория игры была разработана американским математиком Чарльзом </a:t>
            </a:r>
            <a:r>
              <a:rPr lang="ru-RU" sz="1600" dirty="0" err="1" smtClean="0">
                <a:latin typeface="Yu Gothic UI Light" panose="020B0300000000000000" pitchFamily="34" charset="-128"/>
                <a:ea typeface="Yu Gothic UI Light" panose="020B0300000000000000" pitchFamily="34" charset="-128"/>
              </a:rPr>
              <a:t>Боутоном</a:t>
            </a:r>
            <a:r>
              <a:rPr lang="ru-RU" sz="1600" dirty="0" smtClean="0">
                <a:latin typeface="Yu Gothic UI Light" panose="020B0300000000000000" pitchFamily="34" charset="-128"/>
                <a:ea typeface="Yu Gothic UI Light" panose="020B0300000000000000" pitchFamily="34" charset="-128"/>
              </a:rPr>
              <a:t> ещё в 1901</a:t>
            </a:r>
            <a:r>
              <a:rPr lang="en-US" sz="1600" dirty="0" smtClean="0">
                <a:latin typeface="Yu Gothic UI Light" panose="020B0300000000000000" pitchFamily="34" charset="-128"/>
                <a:ea typeface="Yu Gothic UI Light" panose="020B0300000000000000" pitchFamily="34" charset="-128"/>
              </a:rPr>
              <a:t>—1902</a:t>
            </a:r>
            <a:r>
              <a:rPr lang="ru-RU" sz="1600" dirty="0" smtClean="0">
                <a:latin typeface="Yu Gothic UI Light" panose="020B0300000000000000" pitchFamily="34" charset="-128"/>
                <a:ea typeface="Yu Gothic UI Light" panose="020B0300000000000000" pitchFamily="34" charset="-128"/>
              </a:rPr>
              <a:t> гг.</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282" y="1094798"/>
            <a:ext cx="3043518" cy="203154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282" y="3508578"/>
            <a:ext cx="3043518" cy="2282639"/>
          </a:xfrm>
          <a:prstGeom prst="rect">
            <a:avLst/>
          </a:prstGeom>
        </p:spPr>
      </p:pic>
      <p:sp>
        <p:nvSpPr>
          <p:cNvPr id="7" name="TextBox 6"/>
          <p:cNvSpPr txBox="1"/>
          <p:nvPr/>
        </p:nvSpPr>
        <p:spPr>
          <a:xfrm>
            <a:off x="838200" y="5992233"/>
            <a:ext cx="2485624" cy="338554"/>
          </a:xfrm>
          <a:prstGeom prst="rect">
            <a:avLst/>
          </a:prstGeom>
          <a:noFill/>
        </p:spPr>
        <p:txBody>
          <a:bodyPr wrap="square" rtlCol="0">
            <a:spAutoFit/>
          </a:bodyPr>
          <a:lstStyle/>
          <a:p>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Ниматрон</a:t>
            </a:r>
            <a:r>
              <a:rPr lang="ru-RU" sz="1600" dirty="0" smtClean="0">
                <a:latin typeface="Yu Gothic UI Light" panose="020B0300000000000000" pitchFamily="34" charset="-128"/>
                <a:ea typeface="Yu Gothic UI Light" panose="020B0300000000000000" pitchFamily="34" charset="-128"/>
              </a:rPr>
              <a:t>» (1940)</a:t>
            </a:r>
            <a:endParaRPr lang="ru-RU" sz="1600" dirty="0">
              <a:latin typeface="Yu Gothic UI Light" panose="020B0300000000000000" pitchFamily="34" charset="-128"/>
              <a:ea typeface="Yu Gothic UI Light" panose="020B0300000000000000" pitchFamily="34" charset="-128"/>
            </a:endParaRPr>
          </a:p>
        </p:txBody>
      </p:sp>
      <p:sp>
        <p:nvSpPr>
          <p:cNvPr id="12" name="TextBox 11"/>
          <p:cNvSpPr txBox="1"/>
          <p:nvPr/>
        </p:nvSpPr>
        <p:spPr>
          <a:xfrm>
            <a:off x="8310282" y="3138992"/>
            <a:ext cx="3043518" cy="338554"/>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Набор для игры в Ним</a:t>
            </a:r>
            <a:endParaRPr lang="ru-RU" sz="1600" dirty="0">
              <a:latin typeface="Yu Gothic UI Light" panose="020B0300000000000000" pitchFamily="34" charset="-128"/>
              <a:ea typeface="Yu Gothic UI Light" panose="020B0300000000000000" pitchFamily="34" charset="-128"/>
            </a:endParaRPr>
          </a:p>
        </p:txBody>
      </p:sp>
      <p:sp>
        <p:nvSpPr>
          <p:cNvPr id="13" name="TextBox 12"/>
          <p:cNvSpPr txBox="1"/>
          <p:nvPr/>
        </p:nvSpPr>
        <p:spPr>
          <a:xfrm>
            <a:off x="8310282" y="5799188"/>
            <a:ext cx="3043518"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Более распространённый набор для игры в Ним</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6574" t="11163" r="5794" b="30384"/>
          <a:stretch/>
        </p:blipFill>
        <p:spPr>
          <a:xfrm>
            <a:off x="4029635" y="1094797"/>
            <a:ext cx="4016188" cy="3339384"/>
          </a:xfrm>
          <a:prstGeom prst="rect">
            <a:avLst/>
          </a:prstGeom>
        </p:spPr>
      </p:pic>
    </p:spTree>
    <p:extLst>
      <p:ext uri="{BB962C8B-B14F-4D97-AF65-F5344CB8AC3E}">
        <p14:creationId xmlns:p14="http://schemas.microsoft.com/office/powerpoint/2010/main" val="1673525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99" y="1021745"/>
            <a:ext cx="2830360" cy="3775328"/>
          </a:xfrm>
          <a:prstGeom prst="rect">
            <a:avLst/>
          </a:prstGeom>
        </p:spPr>
      </p:pic>
      <p:sp>
        <p:nvSpPr>
          <p:cNvPr id="4" name="Прямоугольник 3"/>
          <p:cNvSpPr/>
          <p:nvPr/>
        </p:nvSpPr>
        <p:spPr>
          <a:xfrm>
            <a:off x="820898" y="4797073"/>
            <a:ext cx="2908419" cy="1815882"/>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Эрнст </a:t>
            </a:r>
            <a:r>
              <a:rPr lang="ru-RU" sz="1600" dirty="0" smtClean="0">
                <a:latin typeface="Yu Gothic UI Light" panose="020B0300000000000000" pitchFamily="34" charset="-128"/>
                <a:ea typeface="Yu Gothic UI Light" panose="020B0300000000000000" pitchFamily="34" charset="-128"/>
              </a:rPr>
              <a:t>Фридрих Фердинанд Цермело </a:t>
            </a:r>
            <a:r>
              <a:rPr lang="ru-RU" sz="1600" dirty="0">
                <a:latin typeface="Yu Gothic UI Light" panose="020B0300000000000000" pitchFamily="34" charset="-128"/>
                <a:ea typeface="Yu Gothic UI Light" panose="020B0300000000000000" pitchFamily="34" charset="-128"/>
              </a:rPr>
              <a:t>(1871—1953) — немецкий математик, внёсший значительный вклад в теорию множеств и создание аксиоматических оснований математики.</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337" y="3920657"/>
            <a:ext cx="3302824" cy="247393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337" y="941060"/>
            <a:ext cx="3302824" cy="247393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020" y="3920657"/>
            <a:ext cx="3353226" cy="2291884"/>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020" y="1021745"/>
            <a:ext cx="3335219" cy="2223479"/>
          </a:xfrm>
          <a:prstGeom prst="rect">
            <a:avLst/>
          </a:prstGeom>
        </p:spPr>
      </p:pic>
    </p:spTree>
    <p:extLst>
      <p:ext uri="{BB962C8B-B14F-4D97-AF65-F5344CB8AC3E}">
        <p14:creationId xmlns:p14="http://schemas.microsoft.com/office/powerpoint/2010/main" val="1329916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5" name="Объект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7848" y="1530754"/>
            <a:ext cx="6554633" cy="4117230"/>
          </a:xfrm>
        </p:spPr>
      </p:pic>
      <p:sp>
        <p:nvSpPr>
          <p:cNvPr id="3" name="Прямоугольник 2"/>
          <p:cNvSpPr/>
          <p:nvPr/>
        </p:nvSpPr>
        <p:spPr>
          <a:xfrm>
            <a:off x="838200" y="3585881"/>
            <a:ext cx="3195920" cy="2062103"/>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Несмотря на большой интерес к теории игр, в англоязычной литературе распространилась путаница в отношении того, в чём именно заключался вклад Цермело, равно как и вклад некоторых других ранних теоретиков</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7249" r="13828"/>
          <a:stretch/>
        </p:blipFill>
        <p:spPr>
          <a:xfrm>
            <a:off x="838200" y="1530754"/>
            <a:ext cx="3195918" cy="1645308"/>
          </a:xfrm>
          <a:prstGeom prst="rect">
            <a:avLst/>
          </a:prstGeom>
        </p:spPr>
      </p:pic>
    </p:spTree>
    <p:extLst>
      <p:ext uri="{BB962C8B-B14F-4D97-AF65-F5344CB8AC3E}">
        <p14:creationId xmlns:p14="http://schemas.microsoft.com/office/powerpoint/2010/main" val="4209436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Крестики-нолики</a:t>
            </a:r>
            <a:endParaRPr lang="ru-RU" dirty="0"/>
          </a:p>
        </p:txBody>
      </p:sp>
      <p:sp>
        <p:nvSpPr>
          <p:cNvPr id="3" name="Объект 2"/>
          <p:cNvSpPr>
            <a:spLocks noGrp="1"/>
          </p:cNvSpPr>
          <p:nvPr>
            <p:ph idx="1"/>
          </p:nvPr>
        </p:nvSpPr>
        <p:spPr>
          <a:xfrm>
            <a:off x="838199" y="953655"/>
            <a:ext cx="6901211" cy="734466"/>
          </a:xfrm>
        </p:spPr>
        <p:txBody>
          <a:bodyPr>
            <a:noAutofit/>
          </a:bodyPr>
          <a:lstStyle/>
          <a:p>
            <a:pPr marL="0" indent="363538">
              <a:lnSpc>
                <a:spcPct val="100000"/>
              </a:lnSpc>
              <a:spcBef>
                <a:spcPts val="0"/>
              </a:spcBef>
              <a:buNone/>
            </a:pPr>
            <a:r>
              <a:rPr lang="ru-RU" sz="1600" dirty="0" smtClean="0"/>
              <a:t>В </a:t>
            </a:r>
            <a:r>
              <a:rPr lang="en-US" sz="1600" dirty="0" smtClean="0"/>
              <a:t>1952</a:t>
            </a:r>
            <a:r>
              <a:rPr lang="ru-RU" sz="1600" dirty="0" smtClean="0"/>
              <a:t> году реализация игры</a:t>
            </a:r>
            <a:r>
              <a:rPr lang="en-US" sz="1600" dirty="0" smtClean="0"/>
              <a:t> </a:t>
            </a:r>
            <a:r>
              <a:rPr lang="ru-RU" sz="1600" dirty="0" smtClean="0"/>
              <a:t>для компьютера </a:t>
            </a:r>
            <a:r>
              <a:rPr lang="en-US" sz="1600" dirty="0" smtClean="0"/>
              <a:t>EDSAC </a:t>
            </a:r>
            <a:r>
              <a:rPr lang="ru-RU" sz="1600" dirty="0" smtClean="0"/>
              <a:t>стала одной из первых видеоигр</a:t>
            </a:r>
            <a:r>
              <a:rPr lang="en-US" sz="1600" dirty="0" smtClean="0"/>
              <a:t>. </a:t>
            </a:r>
            <a:r>
              <a:rPr lang="ru-RU" sz="1600" dirty="0" smtClean="0"/>
              <a:t>Компьютер мог играть идеальные игры против человека</a:t>
            </a:r>
            <a:r>
              <a:rPr lang="en-US" sz="1600" dirty="0" smtClean="0"/>
              <a:t>.</a:t>
            </a:r>
            <a:endParaRPr lang="en-US"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18" y="953654"/>
            <a:ext cx="2802081" cy="1835363"/>
          </a:xfrm>
          <a:prstGeom prst="rect">
            <a:avLst/>
          </a:prstGeom>
        </p:spPr>
      </p:pic>
      <p:sp>
        <p:nvSpPr>
          <p:cNvPr id="8" name="Прямоугольник 7"/>
          <p:cNvSpPr/>
          <p:nvPr/>
        </p:nvSpPr>
        <p:spPr>
          <a:xfrm>
            <a:off x="8488912" y="5943603"/>
            <a:ext cx="2864887"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Поле для игры в «</a:t>
            </a:r>
            <a:r>
              <a:rPr lang="ru-RU" sz="1600" dirty="0" err="1">
                <a:latin typeface="Yu Gothic UI Light" panose="020B0300000000000000" pitchFamily="34" charset="-128"/>
                <a:ea typeface="Yu Gothic UI Light" panose="020B0300000000000000" pitchFamily="34" charset="-128"/>
              </a:rPr>
              <a:t>Terni</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Lapilli</a:t>
            </a:r>
            <a:r>
              <a:rPr lang="ru-RU" sz="1600" dirty="0">
                <a:latin typeface="Yu Gothic UI Light" panose="020B0300000000000000" pitchFamily="34" charset="-128"/>
                <a:ea typeface="Yu Gothic UI Light" panose="020B0300000000000000" pitchFamily="34" charset="-128"/>
              </a:rPr>
              <a:t>»</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718" y="3705545"/>
            <a:ext cx="2803005" cy="2238058"/>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4792" b="7900"/>
          <a:stretch/>
        </p:blipFill>
        <p:spPr>
          <a:xfrm>
            <a:off x="837275" y="1688120"/>
            <a:ext cx="6902135" cy="4540247"/>
          </a:xfrm>
          <a:prstGeom prst="rect">
            <a:avLst/>
          </a:prstGeom>
        </p:spPr>
      </p:pic>
      <p:sp>
        <p:nvSpPr>
          <p:cNvPr id="7" name="Прямоугольник 6"/>
          <p:cNvSpPr/>
          <p:nvPr/>
        </p:nvSpPr>
        <p:spPr>
          <a:xfrm>
            <a:off x="8551718" y="2789017"/>
            <a:ext cx="2802081"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Ранний вариант </a:t>
            </a:r>
            <a:r>
              <a:rPr lang="ru-RU" sz="1600" dirty="0" smtClean="0">
                <a:latin typeface="Yu Gothic UI Light" panose="020B0300000000000000" pitchFamily="34" charset="-128"/>
                <a:ea typeface="Yu Gothic UI Light" panose="020B0300000000000000" pitchFamily="34" charset="-128"/>
              </a:rPr>
              <a:t>игры</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был </a:t>
            </a:r>
            <a:r>
              <a:rPr lang="ru-RU" sz="1600" dirty="0">
                <a:latin typeface="Yu Gothic UI Light" panose="020B0300000000000000" pitchFamily="34" charset="-128"/>
                <a:ea typeface="Yu Gothic UI Light" panose="020B0300000000000000" pitchFamily="34" charset="-128"/>
              </a:rPr>
              <a:t>распространён в Древнем Риме примерно с </a:t>
            </a:r>
            <a:r>
              <a:rPr lang="en-US" sz="1600" dirty="0">
                <a:latin typeface="Yu Gothic UI Light" panose="020B0300000000000000" pitchFamily="34" charset="-128"/>
                <a:ea typeface="Yu Gothic UI Light" panose="020B0300000000000000" pitchFamily="34" charset="-128"/>
              </a:rPr>
              <a:t>I </a:t>
            </a:r>
            <a:r>
              <a:rPr lang="ru-RU" sz="1600" dirty="0" smtClean="0">
                <a:latin typeface="Yu Gothic UI Light" panose="020B0300000000000000" pitchFamily="34" charset="-128"/>
                <a:ea typeface="Yu Gothic UI Light" panose="020B0300000000000000" pitchFamily="34" charset="-128"/>
              </a:rPr>
              <a:t>в</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до н.э. </a:t>
            </a:r>
          </a:p>
        </p:txBody>
      </p:sp>
    </p:spTree>
    <p:extLst>
      <p:ext uri="{BB962C8B-B14F-4D97-AF65-F5344CB8AC3E}">
        <p14:creationId xmlns:p14="http://schemas.microsoft.com/office/powerpoint/2010/main" val="107923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pic>
        <p:nvPicPr>
          <p:cNvPr id="6" name="Объект 3"/>
          <p:cNvPicPr>
            <a:picLocks noChangeAspect="1"/>
          </p:cNvPicPr>
          <p:nvPr/>
        </p:nvPicPr>
        <p:blipFill rotWithShape="1">
          <a:blip r:embed="rId2">
            <a:extLst>
              <a:ext uri="{28A0092B-C50C-407E-A947-70E740481C1C}">
                <a14:useLocalDpi xmlns:a14="http://schemas.microsoft.com/office/drawing/2010/main" val="0"/>
              </a:ext>
            </a:extLst>
          </a:blip>
          <a:srcRect t="4644" b="17489"/>
          <a:stretch/>
        </p:blipFill>
        <p:spPr>
          <a:xfrm>
            <a:off x="838200" y="993189"/>
            <a:ext cx="2933701" cy="297903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615" y="993189"/>
            <a:ext cx="2965747" cy="2965747"/>
          </a:xfrm>
          <a:prstGeom prst="rect">
            <a:avLst/>
          </a:prstGeom>
        </p:spPr>
      </p:pic>
      <p:sp>
        <p:nvSpPr>
          <p:cNvPr id="9" name="Прямоугольник 8"/>
          <p:cNvSpPr/>
          <p:nvPr/>
        </p:nvSpPr>
        <p:spPr>
          <a:xfrm>
            <a:off x="838201" y="4009907"/>
            <a:ext cx="293370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фон </a:t>
            </a:r>
            <a:r>
              <a:rPr lang="ru-RU" sz="1600" dirty="0" smtClean="0">
                <a:latin typeface="Yu Gothic UI Light" panose="020B0300000000000000" pitchFamily="34" charset="-128"/>
                <a:ea typeface="Yu Gothic UI Light" panose="020B0300000000000000" pitchFamily="34" charset="-128"/>
              </a:rPr>
              <a:t>Нейман </a:t>
            </a:r>
            <a:r>
              <a:rPr lang="ru-RU" sz="1600" dirty="0">
                <a:latin typeface="Yu Gothic UI Light" panose="020B0300000000000000" pitchFamily="34" charset="-128"/>
                <a:ea typeface="Yu Gothic UI Light" panose="020B0300000000000000" pitchFamily="34" charset="-128"/>
              </a:rPr>
              <a:t>(1903—1957) — венгеро-американский математик еврейского происхождения, сделавший важный вклад в квантовую физику, квантовую логику, функциональный анализ, теорию множеств, информатику, экономику и другие отрасли науки</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115614" y="3996619"/>
            <a:ext cx="2965747" cy="2308324"/>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Оскар Моргенштерн (1902—1977) — американский экономист немецкого происхождения, </a:t>
            </a:r>
            <a:r>
              <a:rPr lang="ru-RU" sz="1600" dirty="0" smtClean="0">
                <a:latin typeface="Yu Gothic UI Light" panose="020B0300000000000000" pitchFamily="34" charset="-128"/>
                <a:ea typeface="Yu Gothic UI Light" panose="020B0300000000000000" pitchFamily="34" charset="-128"/>
              </a:rPr>
              <a:t>совместно с Джоном фон Нейманом создал математический фундамент теории игр и её применения к проблемам экономики.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077" y="878890"/>
            <a:ext cx="3928723" cy="5685562"/>
          </a:xfrm>
          <a:prstGeom prst="rect">
            <a:avLst/>
          </a:prstGeom>
        </p:spPr>
      </p:pic>
    </p:spTree>
    <p:extLst>
      <p:ext uri="{BB962C8B-B14F-4D97-AF65-F5344CB8AC3E}">
        <p14:creationId xmlns:p14="http://schemas.microsoft.com/office/powerpoint/2010/main" val="117004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4" name="Прямоугольник 3"/>
          <p:cNvSpPr/>
          <p:nvPr/>
        </p:nvSpPr>
        <p:spPr>
          <a:xfrm>
            <a:off x="3699000" y="3858196"/>
            <a:ext cx="4800600" cy="2554545"/>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Алгоритмическое описание применения метода обратной индукции для построения оптимальной стратегии в играх было дано в работе Р. Беллмана «</a:t>
            </a:r>
            <a:r>
              <a:rPr lang="ru-RU" sz="1600" dirty="0">
                <a:latin typeface="Yu Gothic UI Light" panose="020B0300000000000000" pitchFamily="34" charset="-128"/>
                <a:ea typeface="Yu Gothic UI Light" panose="020B0300000000000000" pitchFamily="34" charset="-128"/>
              </a:rPr>
              <a:t>О применении динамического программирования и нахождению </a:t>
            </a:r>
            <a:r>
              <a:rPr lang="ru-RU" sz="1600" dirty="0" smtClean="0">
                <a:latin typeface="Yu Gothic UI Light" panose="020B0300000000000000" pitchFamily="34" charset="-128"/>
                <a:ea typeface="Yu Gothic UI Light" panose="020B0300000000000000" pitchFamily="34" charset="-128"/>
              </a:rPr>
              <a:t>оптимальной </a:t>
            </a:r>
            <a:r>
              <a:rPr lang="ru-RU" sz="1600" dirty="0">
                <a:latin typeface="Yu Gothic UI Light" panose="020B0300000000000000" pitchFamily="34" charset="-128"/>
                <a:ea typeface="Yu Gothic UI Light" panose="020B0300000000000000" pitchFamily="34" charset="-128"/>
              </a:rPr>
              <a:t>стратегии при </a:t>
            </a:r>
            <a:r>
              <a:rPr lang="ru-RU" sz="1600" dirty="0" smtClean="0">
                <a:latin typeface="Yu Gothic UI Light" panose="020B0300000000000000" pitchFamily="34" charset="-128"/>
                <a:ea typeface="Yu Gothic UI Light" panose="020B0300000000000000" pitchFamily="34" charset="-128"/>
              </a:rPr>
              <a:t>игре </a:t>
            </a:r>
            <a:r>
              <a:rPr lang="ru-RU" sz="1600" dirty="0">
                <a:latin typeface="Yu Gothic UI Light" panose="020B0300000000000000" pitchFamily="34" charset="-128"/>
                <a:ea typeface="Yu Gothic UI Light" panose="020B0300000000000000" pitchFamily="34" charset="-128"/>
              </a:rPr>
              <a:t>в шахматы и в </a:t>
            </a:r>
            <a:r>
              <a:rPr lang="ru-RU" sz="1600" dirty="0" smtClean="0">
                <a:latin typeface="Yu Gothic UI Light" panose="020B0300000000000000" pitchFamily="34" charset="-128"/>
                <a:ea typeface="Yu Gothic UI Light" panose="020B0300000000000000" pitchFamily="34" charset="-128"/>
              </a:rPr>
              <a:t>шашки» (1965).</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1970 году Томас </a:t>
            </a:r>
            <a:r>
              <a:rPr lang="ru-RU" sz="1600" dirty="0" err="1">
                <a:latin typeface="Yu Gothic UI Light" panose="020B0300000000000000" pitchFamily="34" charset="-128"/>
                <a:ea typeface="Yu Gothic UI Light" panose="020B0300000000000000" pitchFamily="34" charset="-128"/>
              </a:rPr>
              <a:t>Штрохлейн</a:t>
            </a:r>
            <a:r>
              <a:rPr lang="ru-RU" sz="1600" dirty="0">
                <a:latin typeface="Yu Gothic UI Light" panose="020B0300000000000000" pitchFamily="34" charset="-128"/>
                <a:ea typeface="Yu Gothic UI Light" panose="020B0300000000000000" pitchFamily="34" charset="-128"/>
              </a:rPr>
              <a:t> (нем. </a:t>
            </a:r>
            <a:r>
              <a:rPr lang="ru-RU" sz="1600" dirty="0" err="1">
                <a:latin typeface="Yu Gothic UI Light" panose="020B0300000000000000" pitchFamily="34" charset="-128"/>
                <a:ea typeface="Yu Gothic UI Light" panose="020B0300000000000000" pitchFamily="34" charset="-128"/>
              </a:rPr>
              <a:t>Thomas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Ströhlein</a:t>
            </a:r>
            <a:r>
              <a:rPr lang="ru-RU" sz="1600" dirty="0">
                <a:latin typeface="Yu Gothic UI Light" panose="020B0300000000000000" pitchFamily="34" charset="-128"/>
                <a:ea typeface="Yu Gothic UI Light" panose="020B0300000000000000" pitchFamily="34" charset="-128"/>
              </a:rPr>
              <a:t>) защитил докторскую диссертацию в которой анализировались такие окончание как KQK, KRK, KPK, KQKR, KRKB, и KRKN</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0548"/>
          <a:stretch/>
        </p:blipFill>
        <p:spPr>
          <a:xfrm>
            <a:off x="8717973" y="1101436"/>
            <a:ext cx="2635827" cy="3519099"/>
          </a:xfrm>
          <a:prstGeom prst="rect">
            <a:avLst/>
          </a:prstGeom>
        </p:spPr>
      </p:pic>
      <p:sp>
        <p:nvSpPr>
          <p:cNvPr id="10" name="Прямоугольник 9"/>
          <p:cNvSpPr/>
          <p:nvPr/>
        </p:nvSpPr>
        <p:spPr>
          <a:xfrm>
            <a:off x="8717973" y="4843081"/>
            <a:ext cx="2635827"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Ричард Эрнст Беллман (1920—1984) — американский математик, </a:t>
            </a:r>
            <a:r>
              <a:rPr lang="ru-RU" sz="1600" dirty="0" smtClean="0">
                <a:latin typeface="Yu Gothic UI Light" panose="020B0300000000000000" pitchFamily="34" charset="-128"/>
                <a:ea typeface="Yu Gothic UI Light" panose="020B0300000000000000" pitchFamily="34" charset="-128"/>
              </a:rPr>
              <a:t>создатель </a:t>
            </a:r>
            <a:r>
              <a:rPr lang="ru-RU" sz="1600" dirty="0">
                <a:latin typeface="Yu Gothic UI Light" panose="020B0300000000000000" pitchFamily="34" charset="-128"/>
                <a:ea typeface="Yu Gothic UI Light" panose="020B0300000000000000" pitchFamily="34" charset="-128"/>
              </a:rPr>
              <a:t>метода динамического программирования.</a:t>
            </a:r>
          </a:p>
        </p:txBody>
      </p:sp>
      <p:sp>
        <p:nvSpPr>
          <p:cNvPr id="11" name="Прямоугольник 10"/>
          <p:cNvSpPr/>
          <p:nvPr/>
        </p:nvSpPr>
        <p:spPr>
          <a:xfrm>
            <a:off x="838200" y="4719970"/>
            <a:ext cx="2642428"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Томас </a:t>
            </a:r>
            <a:r>
              <a:rPr lang="ru-RU" sz="1600" dirty="0" err="1" smtClean="0">
                <a:latin typeface="Yu Gothic UI Light" panose="020B0300000000000000" pitchFamily="34" charset="-128"/>
                <a:ea typeface="Yu Gothic UI Light" panose="020B0300000000000000" pitchFamily="34" charset="-128"/>
              </a:rPr>
              <a:t>Штрохлейн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(р. </a:t>
            </a:r>
            <a:r>
              <a:rPr lang="ru-RU" sz="1600" dirty="0" smtClean="0">
                <a:latin typeface="Yu Gothic UI Light" panose="020B0300000000000000" pitchFamily="34" charset="-128"/>
                <a:ea typeface="Yu Gothic UI Light" panose="020B0300000000000000" pitchFamily="34" charset="-128"/>
              </a:rPr>
              <a:t>1941) </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немецкий математик, исследователь в области теории игр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профессор Мюнхенского технического университета.</a:t>
            </a:r>
            <a:endParaRPr lang="ru-RU" sz="16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073"/>
          <a:stretch/>
        </p:blipFill>
        <p:spPr>
          <a:xfrm>
            <a:off x="838200" y="1101436"/>
            <a:ext cx="2642428" cy="3553692"/>
          </a:xfrm>
          <a:prstGeom prst="rect">
            <a:avLst/>
          </a:prstGeom>
        </p:spPr>
      </p:pic>
      <p:sp>
        <p:nvSpPr>
          <p:cNvPr id="3" name="Прямоугольник 2"/>
          <p:cNvSpPr/>
          <p:nvPr/>
        </p:nvSpPr>
        <p:spPr>
          <a:xfrm>
            <a:off x="3699000" y="1101436"/>
            <a:ext cx="4800600" cy="2677656"/>
          </a:xfrm>
          <a:prstGeom prst="rect">
            <a:avLst/>
          </a:prstGeom>
        </p:spPr>
        <p:txBody>
          <a:bodyPr wrap="square">
            <a:spAutoFit/>
          </a:bodyPr>
          <a:lstStyle/>
          <a:p>
            <a:r>
              <a:rPr lang="ru-RU" sz="2000" b="1" dirty="0" smtClean="0">
                <a:latin typeface="Yu Gothic UI Light" panose="020B0300000000000000" pitchFamily="34" charset="-128"/>
                <a:ea typeface="Yu Gothic UI Light" panose="020B0300000000000000" pitchFamily="34" charset="-128"/>
              </a:rPr>
              <a:t>Фигур	Позиций</a:t>
            </a:r>
            <a:r>
              <a:rPr lang="en-US" sz="2000" b="1" dirty="0" smtClean="0">
                <a:latin typeface="Yu Gothic UI Light" panose="020B0300000000000000" pitchFamily="34" charset="-128"/>
                <a:ea typeface="Yu Gothic UI Light" panose="020B0300000000000000" pitchFamily="34" charset="-128"/>
              </a:rPr>
              <a:t> (NULP)</a:t>
            </a:r>
          </a:p>
          <a:p>
            <a:r>
              <a:rPr lang="ru-RU" sz="2400" dirty="0" smtClean="0">
                <a:latin typeface="Yu Gothic UI Light" panose="020B0300000000000000" pitchFamily="34" charset="-128"/>
                <a:ea typeface="Yu Gothic UI Light" panose="020B0300000000000000" pitchFamily="34" charset="-128"/>
              </a:rPr>
              <a:t>2</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462</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3</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368,079</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4</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125,246,598</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5</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25,912,594,054</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6</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3,787,154,440,416</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7</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423,836,835,667,331</a:t>
            </a:r>
            <a:endParaRPr lang="ru-RU" sz="24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64281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txBox="1">
            <a:spLocks/>
          </p:cNvSpPr>
          <p:nvPr/>
        </p:nvSpPr>
        <p:spPr>
          <a:xfrm>
            <a:off x="1070264" y="4540113"/>
            <a:ext cx="10048009" cy="18814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3538" fontAlgn="t">
              <a:buFont typeface="Arial" panose="020B0604020202020204" pitchFamily="34" charset="0"/>
              <a:buNone/>
            </a:pPr>
            <a:r>
              <a:rPr lang="ru-RU" sz="3600" dirty="0" smtClean="0">
                <a:latin typeface="Yu Gothic UI Light" panose="020B0300000000000000" pitchFamily="34" charset="-128"/>
                <a:ea typeface="Yu Gothic UI Light" panose="020B0300000000000000" pitchFamily="34" charset="-128"/>
              </a:rPr>
              <a:t>Сергей Марков</a:t>
            </a:r>
          </a:p>
          <a:p>
            <a:pPr marL="0" indent="363538" fontAlgn="t">
              <a:buNone/>
            </a:pPr>
            <a:r>
              <a:rPr lang="en-US" sz="5400" dirty="0">
                <a:latin typeface="Bebas Neue Bold" panose="020B0606020202050201" pitchFamily="34" charset="-52"/>
              </a:rPr>
              <a:t>AI: </a:t>
            </a:r>
            <a:r>
              <a:rPr lang="ru-RU" sz="5400" dirty="0">
                <a:latin typeface="Bebas Neue Bold" panose="020B0606020202050201" pitchFamily="34" charset="-52"/>
              </a:rPr>
              <a:t>скандалы, интриги, расследования</a:t>
            </a:r>
            <a:endParaRPr lang="ru-RU" sz="5400" dirty="0" smtClean="0">
              <a:latin typeface="Bebas Neue Bold" panose="020B0606020202050201" pitchFamily="34" charset="-52"/>
            </a:endParaRPr>
          </a:p>
        </p:txBody>
      </p:sp>
    </p:spTree>
    <p:extLst>
      <p:ext uri="{BB962C8B-B14F-4D97-AF65-F5344CB8AC3E}">
        <p14:creationId xmlns:p14="http://schemas.microsoft.com/office/powerpoint/2010/main" val="442493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11" name="Прямоугольник 10"/>
          <p:cNvSpPr/>
          <p:nvPr/>
        </p:nvSpPr>
        <p:spPr>
          <a:xfrm>
            <a:off x="838199" y="4816857"/>
            <a:ext cx="4695912"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Кен </a:t>
            </a:r>
            <a:r>
              <a:rPr lang="ru-RU" sz="1600" dirty="0">
                <a:latin typeface="Yu Gothic UI Light" panose="020B0300000000000000" pitchFamily="34" charset="-128"/>
                <a:ea typeface="Yu Gothic UI Light" panose="020B0300000000000000" pitchFamily="34" charset="-128"/>
              </a:rPr>
              <a:t>Томпсон (р. 1943</a:t>
            </a:r>
            <a:r>
              <a:rPr lang="ru-RU" sz="1600" dirty="0" smtClean="0">
                <a:latin typeface="Yu Gothic UI Light" panose="020B0300000000000000" pitchFamily="34" charset="-128"/>
                <a:ea typeface="Yu Gothic UI Light" panose="020B0300000000000000" pitchFamily="34" charset="-128"/>
              </a:rPr>
              <a:t>) (сидит) </a:t>
            </a:r>
            <a:r>
              <a:rPr lang="ru-RU" sz="1600" dirty="0">
                <a:latin typeface="Yu Gothic UI Light" panose="020B0300000000000000" pitchFamily="34" charset="-128"/>
                <a:ea typeface="Yu Gothic UI Light" panose="020B0300000000000000" pitchFamily="34" charset="-128"/>
              </a:rPr>
              <a:t>— пионер компьютерной науки, известен за свой вклад в создание языка программирования </a:t>
            </a:r>
            <a:r>
              <a:rPr lang="ru-RU" sz="1600" dirty="0" smtClean="0">
                <a:latin typeface="Yu Gothic UI Light" panose="020B0300000000000000" pitchFamily="34" charset="-128"/>
                <a:ea typeface="Yu Gothic UI Light" panose="020B0300000000000000" pitchFamily="34" charset="-128"/>
              </a:rPr>
              <a:t>C</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операционной системы </a:t>
            </a:r>
            <a:r>
              <a:rPr lang="ru-RU" sz="1600" dirty="0" smtClean="0">
                <a:latin typeface="Yu Gothic UI Light" panose="020B0300000000000000" pitchFamily="34" charset="-128"/>
                <a:ea typeface="Yu Gothic UI Light" panose="020B0300000000000000" pitchFamily="34" charset="-128"/>
              </a:rPr>
              <a:t>UNIX и одной из первых систем </a:t>
            </a:r>
            <a:r>
              <a:rPr lang="ru-RU" sz="1600" dirty="0" err="1" smtClean="0">
                <a:latin typeface="Yu Gothic UI Light" panose="020B0300000000000000" pitchFamily="34" charset="-128"/>
                <a:ea typeface="Yu Gothic UI Light" panose="020B0300000000000000" pitchFamily="34" charset="-128"/>
              </a:rPr>
              <a:t>эндшпильных</a:t>
            </a:r>
            <a:r>
              <a:rPr lang="ru-RU" sz="1600" dirty="0" smtClean="0">
                <a:latin typeface="Yu Gothic UI Light" panose="020B0300000000000000" pitchFamily="34" charset="-128"/>
                <a:ea typeface="Yu Gothic UI Light" panose="020B0300000000000000" pitchFamily="34" charset="-128"/>
              </a:rPr>
              <a:t> таблиц с </a:t>
            </a:r>
            <a:r>
              <a:rPr lang="ru-RU" sz="1600" dirty="0" err="1" smtClean="0">
                <a:latin typeface="Yu Gothic UI Light" panose="020B0300000000000000" pitchFamily="34" charset="-128"/>
                <a:ea typeface="Yu Gothic UI Light" panose="020B0300000000000000" pitchFamily="34" charset="-128"/>
              </a:rPr>
              <a:t>Деннисом</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Ритчи</a:t>
            </a:r>
            <a:r>
              <a:rPr lang="ru-RU" sz="1600" dirty="0" smtClean="0">
                <a:latin typeface="Yu Gothic UI Light" panose="020B0300000000000000" pitchFamily="34" charset="-128"/>
                <a:ea typeface="Yu Gothic UI Light" panose="020B0300000000000000" pitchFamily="34" charset="-128"/>
              </a:rPr>
              <a:t> в </a:t>
            </a:r>
            <a:r>
              <a:rPr lang="en-US" sz="1600" dirty="0" smtClean="0">
                <a:latin typeface="Yu Gothic UI Light" panose="020B0300000000000000" pitchFamily="34" charset="-128"/>
                <a:ea typeface="Yu Gothic UI Light" panose="020B0300000000000000" pitchFamily="34" charset="-128"/>
              </a:rPr>
              <a:t>Bell Labs (1972)</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986683"/>
            <a:ext cx="4695911" cy="376069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759" y="986682"/>
            <a:ext cx="5641041" cy="3760694"/>
          </a:xfrm>
          <a:prstGeom prst="rect">
            <a:avLst/>
          </a:prstGeom>
        </p:spPr>
      </p:pic>
      <p:sp>
        <p:nvSpPr>
          <p:cNvPr id="8" name="Прямоугольник 7"/>
          <p:cNvSpPr/>
          <p:nvPr/>
        </p:nvSpPr>
        <p:spPr>
          <a:xfrm>
            <a:off x="5712758" y="4816857"/>
            <a:ext cx="5641041"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В 2012 году были рассчитаны 7-фигурные таблицы для ситуаций распределения фигур четыре против трех и пять против двух. А</a:t>
            </a:r>
            <a:r>
              <a:rPr lang="ru-RU" sz="1600" dirty="0" smtClean="0">
                <a:latin typeface="Yu Gothic UI Light" panose="020B0300000000000000" pitchFamily="34" charset="-128"/>
                <a:ea typeface="Yu Gothic UI Light" panose="020B0300000000000000" pitchFamily="34" charset="-128"/>
              </a:rPr>
              <a:t>вторы </a:t>
            </a:r>
            <a:r>
              <a:rPr lang="ru-RU" sz="1600" dirty="0">
                <a:latin typeface="Yu Gothic UI Light" panose="020B0300000000000000" pitchFamily="34" charset="-128"/>
                <a:ea typeface="Yu Gothic UI Light" panose="020B0300000000000000" pitchFamily="34" charset="-128"/>
              </a:rPr>
              <a:t>таблиц — В. </a:t>
            </a:r>
            <a:r>
              <a:rPr lang="ru-RU" sz="1600" dirty="0" err="1">
                <a:latin typeface="Yu Gothic UI Light" panose="020B0300000000000000" pitchFamily="34" charset="-128"/>
                <a:ea typeface="Yu Gothic UI Light" panose="020B0300000000000000" pitchFamily="34" charset="-128"/>
              </a:rPr>
              <a:t>Махнычев</a:t>
            </a:r>
            <a:r>
              <a:rPr lang="ru-RU" sz="1600" dirty="0">
                <a:latin typeface="Yu Gothic UI Light" panose="020B0300000000000000" pitchFamily="34" charset="-128"/>
                <a:ea typeface="Yu Gothic UI Light" panose="020B0300000000000000" pitchFamily="34" charset="-128"/>
              </a:rPr>
              <a:t> и В. Захаров, сотрудники ВМК МГУ. Таблицы названы таблицами Ломоносова, так как рассчитывались на суперкомпьютерах МГУ «Ломоносов» и IBM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Gene</a:t>
            </a:r>
            <a:r>
              <a:rPr lang="ru-RU" sz="1600" dirty="0">
                <a:latin typeface="Yu Gothic UI Light" panose="020B0300000000000000" pitchFamily="34" charset="-128"/>
                <a:ea typeface="Yu Gothic UI Light" panose="020B0300000000000000" pitchFamily="34" charset="-128"/>
              </a:rPr>
              <a:t>/P.</a:t>
            </a:r>
          </a:p>
        </p:txBody>
      </p:sp>
    </p:spTree>
    <p:extLst>
      <p:ext uri="{BB962C8B-B14F-4D97-AF65-F5344CB8AC3E}">
        <p14:creationId xmlns:p14="http://schemas.microsoft.com/office/powerpoint/2010/main" val="2213994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Ещё немного шахмат</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13979"/>
            <a:ext cx="2227985" cy="222798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546" y="1013979"/>
            <a:ext cx="2227985" cy="222798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777960"/>
            <a:ext cx="2236057" cy="222798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546" y="3777960"/>
            <a:ext cx="2227985" cy="2227985"/>
          </a:xfrm>
          <a:prstGeom prst="rect">
            <a:avLst/>
          </a:prstGeom>
        </p:spPr>
      </p:pic>
      <p:sp>
        <p:nvSpPr>
          <p:cNvPr id="8" name="Прямоугольник 7"/>
          <p:cNvSpPr/>
          <p:nvPr/>
        </p:nvSpPr>
        <p:spPr>
          <a:xfrm>
            <a:off x="838200" y="3241964"/>
            <a:ext cx="1423788"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43 хода</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3360546" y="3241964"/>
            <a:ext cx="1603324"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127 ходов</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8200" y="6005945"/>
            <a:ext cx="1526380"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262 </a:t>
            </a:r>
            <a:r>
              <a:rPr lang="ru-RU" sz="1600" dirty="0">
                <a:solidFill>
                  <a:srgbClr val="252525"/>
                </a:solidFill>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3360546" y="6005945"/>
            <a:ext cx="1641796"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549 ходов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5874820" y="878890"/>
            <a:ext cx="5478980"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Правило 50 ходов — правило шахматной игры, согласно которому игрок, имеющий очередь хода, имеет право потребовать ничью, если на протяжении последних 50 ходов </a:t>
            </a:r>
            <a:r>
              <a:rPr lang="ru-RU" sz="1600" dirty="0" smtClean="0">
                <a:latin typeface="Yu Gothic UI Light" panose="020B0300000000000000" pitchFamily="34" charset="-128"/>
                <a:ea typeface="Yu Gothic UI Light" panose="020B0300000000000000" pitchFamily="34" charset="-128"/>
              </a:rPr>
              <a:t>каждого игрока ни </a:t>
            </a:r>
            <a:r>
              <a:rPr lang="ru-RU" sz="1600" dirty="0">
                <a:latin typeface="Yu Gothic UI Light" panose="020B0300000000000000" pitchFamily="34" charset="-128"/>
                <a:ea typeface="Yu Gothic UI Light" panose="020B0300000000000000" pitchFamily="34" charset="-128"/>
              </a:rPr>
              <a:t>одна фигура не была взята и ни одна пешка не сделала </a:t>
            </a:r>
            <a:r>
              <a:rPr lang="ru-RU" sz="1600" dirty="0" smtClean="0">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XX века А. Троицкий доказал, что в </a:t>
            </a:r>
            <a:r>
              <a:rPr lang="ru-RU" sz="1600" dirty="0" smtClean="0">
                <a:latin typeface="Yu Gothic UI Light" panose="020B0300000000000000" pitchFamily="34" charset="-128"/>
                <a:ea typeface="Yu Gothic UI Light" panose="020B0300000000000000" pitchFamily="34" charset="-128"/>
              </a:rPr>
              <a:t>некоторых эндшпилях выигрыш </a:t>
            </a:r>
            <a:r>
              <a:rPr lang="ru-RU" sz="1600" dirty="0">
                <a:latin typeface="Yu Gothic UI Light" panose="020B0300000000000000" pitchFamily="34" charset="-128"/>
                <a:ea typeface="Yu Gothic UI Light" panose="020B0300000000000000" pitchFamily="34" charset="-128"/>
              </a:rPr>
              <a:t>достигается более, чем за 50 ходов. В связи с этим ФИДЕ в 1928 году установило правило 50 ходов с </a:t>
            </a:r>
            <a:r>
              <a:rPr lang="ru-RU" sz="1600" dirty="0" smtClean="0">
                <a:latin typeface="Yu Gothic UI Light" panose="020B0300000000000000" pitchFamily="34" charset="-128"/>
                <a:ea typeface="Yu Gothic UI Light" panose="020B0300000000000000" pitchFamily="34" charset="-128"/>
              </a:rPr>
              <a:t>исключениями.</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1982 году правило было конкретизировано. Число ходов увеличивалось </a:t>
            </a:r>
            <a:r>
              <a:rPr lang="ru-RU" sz="1600" dirty="0" smtClean="0">
                <a:latin typeface="Yu Gothic UI Light" panose="020B0300000000000000" pitchFamily="34" charset="-128"/>
                <a:ea typeface="Yu Gothic UI Light" panose="020B0300000000000000" pitchFamily="34" charset="-128"/>
              </a:rPr>
              <a:t>до </a:t>
            </a:r>
            <a:r>
              <a:rPr lang="ru-RU" sz="1600" dirty="0">
                <a:latin typeface="Yu Gothic UI Light" panose="020B0300000000000000" pitchFamily="34" charset="-128"/>
                <a:ea typeface="Yu Gothic UI Light" panose="020B0300000000000000" pitchFamily="34" charset="-128"/>
              </a:rPr>
              <a:t>100 для трёх видов </a:t>
            </a:r>
            <a:r>
              <a:rPr lang="ru-RU" sz="1600" dirty="0" smtClean="0">
                <a:latin typeface="Yu Gothic UI Light" panose="020B0300000000000000" pitchFamily="34" charset="-128"/>
                <a:ea typeface="Yu Gothic UI Light" panose="020B0300000000000000" pitchFamily="34" charset="-128"/>
              </a:rPr>
              <a:t>окончаний.</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1989 году правило вновь изменилось благодаря анализам, проведённым программой Кена Томпсона. Число 50 заменили на 75 (вместо 100), но уже для шести видов </a:t>
            </a:r>
            <a:r>
              <a:rPr lang="ru-RU" sz="1600" dirty="0" smtClean="0">
                <a:latin typeface="Yu Gothic UI Light" panose="020B0300000000000000" pitchFamily="34" charset="-128"/>
                <a:ea typeface="Yu Gothic UI Light" panose="020B0300000000000000" pitchFamily="34" charset="-128"/>
              </a:rPr>
              <a:t>окончаний. Между </a:t>
            </a:r>
            <a:r>
              <a:rPr lang="ru-RU" sz="1600" dirty="0">
                <a:latin typeface="Yu Gothic UI Light" panose="020B0300000000000000" pitchFamily="34" charset="-128"/>
                <a:ea typeface="Yu Gothic UI Light" panose="020B0300000000000000" pitchFamily="34" charset="-128"/>
              </a:rPr>
              <a:t>тем компьютерный анализ эндшпиля продолжался, в результате было открыто много эндшпилей, нарушающих правило 50 ходов. В 1992 году было принято решение отменить все исключения из правила 50 ходов.</a:t>
            </a:r>
          </a:p>
          <a:p>
            <a:pPr indent="363538"/>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2014 год, рекордный вариант — 517 ходов без взятий при наилучшей игре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окончания «ферзь и конь против ладьи, слона и коня» — был найден в 2008 году.</a:t>
            </a:r>
          </a:p>
        </p:txBody>
      </p:sp>
    </p:spTree>
    <p:extLst>
      <p:ext uri="{BB962C8B-B14F-4D97-AF65-F5344CB8AC3E}">
        <p14:creationId xmlns:p14="http://schemas.microsoft.com/office/powerpoint/2010/main" val="3497326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7775" t="5301" r="4138" b="1103"/>
          <a:stretch/>
        </p:blipFill>
        <p:spPr>
          <a:xfrm>
            <a:off x="8257309" y="878890"/>
            <a:ext cx="3096491" cy="4555555"/>
          </a:xfrm>
          <a:prstGeom prst="rect">
            <a:avLst/>
          </a:prstGeom>
        </p:spPr>
      </p:pic>
      <p:sp>
        <p:nvSpPr>
          <p:cNvPr id="5" name="Прямоугольник 4"/>
          <p:cNvSpPr/>
          <p:nvPr/>
        </p:nvSpPr>
        <p:spPr>
          <a:xfrm>
            <a:off x="3094961" y="874553"/>
            <a:ext cx="4911767" cy="5262979"/>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Программа</a:t>
            </a:r>
            <a:r>
              <a:rPr lang="ru-RU" sz="1600" dirty="0">
                <a:latin typeface="Yu Gothic UI Light" panose="020B0300000000000000" pitchFamily="34" charset="-128"/>
                <a:ea typeface="Yu Gothic UI Light" panose="020B0300000000000000" pitchFamily="34" charset="-128"/>
              </a:rPr>
              <a:t>, созданная в Институте теоретической и экспериментальной физики (ИТЭФ) в </a:t>
            </a:r>
            <a:r>
              <a:rPr lang="ru-RU" sz="1600" dirty="0" smtClean="0">
                <a:latin typeface="Yu Gothic UI Light" panose="020B0300000000000000" pitchFamily="34" charset="-128"/>
                <a:ea typeface="Yu Gothic UI Light" panose="020B0300000000000000" pitchFamily="34" charset="-128"/>
              </a:rPr>
              <a:t>1961 году, стала одной </a:t>
            </a:r>
            <a:r>
              <a:rPr lang="ru-RU" sz="1600" dirty="0">
                <a:latin typeface="Yu Gothic UI Light" panose="020B0300000000000000" pitchFamily="34" charset="-128"/>
                <a:ea typeface="Yu Gothic UI Light" panose="020B0300000000000000" pitchFamily="34" charset="-128"/>
              </a:rPr>
              <a:t>из первых полнофункциональных шахматных программ, написанных в СССР (ещё одна шахматная программа примерно в это же время была создана в Математическом институте им</a:t>
            </a:r>
            <a:r>
              <a:rPr lang="ru-RU" sz="1600" dirty="0" smtClean="0">
                <a:latin typeface="Yu Gothic UI Light" panose="020B0300000000000000" pitchFamily="34" charset="-128"/>
                <a:ea typeface="Yu Gothic UI Light" panose="020B0300000000000000" pitchFamily="34" charset="-128"/>
              </a:rPr>
              <a:t>. Стеклова </a:t>
            </a:r>
            <a:r>
              <a:rPr lang="ru-RU" sz="1600" dirty="0">
                <a:latin typeface="Yu Gothic UI Light" panose="020B0300000000000000" pitchFamily="34" charset="-128"/>
                <a:ea typeface="Yu Gothic UI Light" panose="020B0300000000000000" pitchFamily="34" charset="-128"/>
              </a:rPr>
              <a:t>АН СССР под руководством </a:t>
            </a:r>
            <a:r>
              <a:rPr lang="ru-RU" sz="1600" dirty="0" smtClean="0">
                <a:latin typeface="Yu Gothic UI Light" panose="020B0300000000000000" pitchFamily="34" charset="-128"/>
                <a:ea typeface="Yu Gothic UI Light" panose="020B0300000000000000" pitchFamily="34" charset="-128"/>
              </a:rPr>
              <a:t>М. Р. Шура-Бура).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Разработка </a:t>
            </a:r>
            <a:r>
              <a:rPr lang="ru-RU" sz="1600" dirty="0">
                <a:latin typeface="Yu Gothic UI Light" panose="020B0300000000000000" pitchFamily="34" charset="-128"/>
                <a:ea typeface="Yu Gothic UI Light" panose="020B0300000000000000" pitchFamily="34" charset="-128"/>
              </a:rPr>
              <a:t>шахматной программы </a:t>
            </a:r>
            <a:r>
              <a:rPr lang="ru-RU" sz="1600" dirty="0" smtClean="0">
                <a:latin typeface="Yu Gothic UI Light" panose="020B0300000000000000" pitchFamily="34" charset="-128"/>
                <a:ea typeface="Yu Gothic UI Light" panose="020B0300000000000000" pitchFamily="34" charset="-128"/>
              </a:rPr>
              <a:t>ИТЭФ </a:t>
            </a:r>
            <a:r>
              <a:rPr lang="ru-RU" sz="1600" dirty="0">
                <a:latin typeface="Yu Gothic UI Light" panose="020B0300000000000000" pitchFamily="34" charset="-128"/>
                <a:ea typeface="Yu Gothic UI Light" panose="020B0300000000000000" pitchFamily="34" charset="-128"/>
              </a:rPr>
              <a:t>для машины </a:t>
            </a:r>
            <a:r>
              <a:rPr lang="ru-RU" sz="1600" dirty="0" smtClean="0">
                <a:latin typeface="Yu Gothic UI Light" panose="020B0300000000000000" pitchFamily="34" charset="-128"/>
                <a:ea typeface="Yu Gothic UI Light" panose="020B0300000000000000" pitchFamily="34" charset="-128"/>
              </a:rPr>
              <a:t>М-20 </a:t>
            </a:r>
            <a:r>
              <a:rPr lang="ru-RU" sz="1600" dirty="0">
                <a:latin typeface="Yu Gothic UI Light" panose="020B0300000000000000" pitchFamily="34" charset="-128"/>
                <a:ea typeface="Yu Gothic UI Light" panose="020B0300000000000000" pitchFamily="34" charset="-128"/>
              </a:rPr>
              <a:t>началась в 1960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Созданием программы занимались </a:t>
            </a:r>
            <a:r>
              <a:rPr lang="ru-RU" sz="1600" dirty="0" smtClean="0">
                <a:latin typeface="Yu Gothic UI Light" panose="020B0300000000000000" pitchFamily="34" charset="-128"/>
                <a:ea typeface="Yu Gothic UI Light" panose="020B0300000000000000" pitchFamily="34" charset="-128"/>
              </a:rPr>
              <a:t>В. Арлазаров</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 Адельсон-Вельский</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А. </a:t>
            </a:r>
            <a:r>
              <a:rPr lang="ru-RU" sz="1600" dirty="0" err="1" smtClean="0">
                <a:latin typeface="Yu Gothic UI Light" panose="020B0300000000000000" pitchFamily="34" charset="-128"/>
                <a:ea typeface="Yu Gothic UI Light" panose="020B0300000000000000" pitchFamily="34" charset="-128"/>
              </a:rPr>
              <a:t>Усков</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под общим руководством </a:t>
            </a:r>
            <a:r>
              <a:rPr lang="ru-RU" sz="1600" dirty="0" smtClean="0">
                <a:latin typeface="Yu Gothic UI Light" panose="020B0300000000000000" pitchFamily="34" charset="-128"/>
                <a:ea typeface="Yu Gothic UI Light" panose="020B0300000000000000" pitchFamily="34" charset="-128"/>
              </a:rPr>
              <a:t>А.С. Кронрода</a:t>
            </a:r>
            <a:r>
              <a:rPr lang="ru-RU" sz="1600" dirty="0">
                <a:latin typeface="Yu Gothic UI Light" panose="020B0300000000000000" pitchFamily="34" charset="-128"/>
                <a:ea typeface="Yu Gothic UI Light" panose="020B0300000000000000" pitchFamily="34" charset="-128"/>
              </a:rPr>
              <a:t>. В 1967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в матче из четырех </a:t>
            </a:r>
            <a:r>
              <a:rPr lang="ru-RU" sz="1600" dirty="0" smtClean="0">
                <a:latin typeface="Yu Gothic UI Light" panose="020B0300000000000000" pitchFamily="34" charset="-128"/>
                <a:ea typeface="Yu Gothic UI Light" panose="020B0300000000000000" pitchFamily="34" charset="-128"/>
              </a:rPr>
              <a:t>партий </a:t>
            </a:r>
            <a:r>
              <a:rPr lang="ru-RU" sz="1600" dirty="0">
                <a:latin typeface="Yu Gothic UI Light" panose="020B0300000000000000" pitchFamily="34" charset="-128"/>
                <a:ea typeface="Yu Gothic UI Light" panose="020B0300000000000000" pitchFamily="34" charset="-128"/>
              </a:rPr>
              <a:t>программа ИТЭФ обыграла шахматную программу </a:t>
            </a:r>
            <a:r>
              <a:rPr lang="ru-RU" sz="1600" dirty="0" err="1">
                <a:latin typeface="Yu Gothic UI Light" panose="020B0300000000000000" pitchFamily="34" charset="-128"/>
                <a:ea typeface="Yu Gothic UI Light" panose="020B0300000000000000" pitchFamily="34" charset="-128"/>
              </a:rPr>
              <a:t>Стэнфордского</a:t>
            </a:r>
            <a:r>
              <a:rPr lang="ru-RU" sz="1600" dirty="0">
                <a:latin typeface="Yu Gothic UI Light" panose="020B0300000000000000" pitchFamily="34" charset="-128"/>
                <a:ea typeface="Yu Gothic UI Light" panose="020B0300000000000000" pitchFamily="34" charset="-128"/>
              </a:rPr>
              <a:t> университета со счётом </a:t>
            </a:r>
            <a:r>
              <a:rPr lang="ru-RU" sz="1600" dirty="0" smtClean="0">
                <a:latin typeface="Yu Gothic UI Light" panose="020B0300000000000000" pitchFamily="34" charset="-128"/>
                <a:ea typeface="Yu Gothic UI Light" panose="020B0300000000000000" pitchFamily="34" charset="-128"/>
              </a:rPr>
              <a:t>3—1. </a:t>
            </a:r>
            <a:r>
              <a:rPr lang="ru-RU" sz="1600" dirty="0">
                <a:latin typeface="Yu Gothic UI Light" panose="020B0300000000000000" pitchFamily="34" charset="-128"/>
                <a:ea typeface="Yu Gothic UI Light" panose="020B0300000000000000" pitchFamily="34" charset="-128"/>
              </a:rPr>
              <a:t>По оценкам </a:t>
            </a:r>
            <a:r>
              <a:rPr lang="ru-RU" sz="1600" dirty="0" smtClean="0">
                <a:latin typeface="Yu Gothic UI Light" panose="020B0300000000000000" pitchFamily="34" charset="-128"/>
                <a:ea typeface="Yu Gothic UI Light" panose="020B0300000000000000" pitchFamily="34" charset="-128"/>
              </a:rPr>
              <a:t>профессиональных шахматистов, </a:t>
            </a:r>
            <a:r>
              <a:rPr lang="ru-RU" sz="1600" dirty="0">
                <a:latin typeface="Yu Gothic UI Light" panose="020B0300000000000000" pitchFamily="34" charset="-128"/>
                <a:ea typeface="Yu Gothic UI Light" panose="020B0300000000000000" pitchFamily="34" charset="-128"/>
              </a:rPr>
              <a:t>игравших с программой, она играла в силу третьего </a:t>
            </a:r>
            <a:r>
              <a:rPr lang="ru-RU" sz="1600" dirty="0" smtClean="0">
                <a:latin typeface="Yu Gothic UI Light" panose="020B0300000000000000" pitchFamily="34" charset="-128"/>
                <a:ea typeface="Yu Gothic UI Light" panose="020B0300000000000000" pitchFamily="34" charset="-128"/>
              </a:rPr>
              <a:t>разряда.</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1970-х годов на основе исходных текстов программы ИТЭФ началось создание новой шахматной программы, получившей название «Каисса».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2006180" cy="2591674"/>
          </a:xfrm>
          <a:prstGeom prst="rect">
            <a:avLst/>
          </a:prstGeom>
        </p:spPr>
      </p:pic>
      <p:sp>
        <p:nvSpPr>
          <p:cNvPr id="7" name="Прямоугольник 6"/>
          <p:cNvSpPr/>
          <p:nvPr/>
        </p:nvSpPr>
        <p:spPr>
          <a:xfrm>
            <a:off x="838200" y="3614996"/>
            <a:ext cx="200618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Михаил Романович Шура-Бура (1918—2008) — советский и российский учёный, внёсший существенный вклад в становление и развитие программирования в СССР</a:t>
            </a:r>
            <a:r>
              <a:rPr lang="ru-RU" sz="1600" dirty="0" smtClean="0">
                <a:latin typeface="Yu Gothic UI Light" panose="020B0300000000000000" pitchFamily="34" charset="-128"/>
                <a:ea typeface="Yu Gothic UI Light" panose="020B0300000000000000" pitchFamily="34" charset="-128"/>
              </a:rPr>
              <a:t>.</a:t>
            </a:r>
            <a:endParaRPr lang="ru-RU" sz="1600" dirty="0"/>
          </a:p>
        </p:txBody>
      </p:sp>
      <p:sp>
        <p:nvSpPr>
          <p:cNvPr id="8" name="Прямоугольник 7"/>
          <p:cNvSpPr/>
          <p:nvPr/>
        </p:nvSpPr>
        <p:spPr>
          <a:xfrm>
            <a:off x="8257309" y="5434445"/>
            <a:ext cx="3172691" cy="584775"/>
          </a:xfrm>
          <a:prstGeom prst="rect">
            <a:avLst/>
          </a:prstGeom>
        </p:spPr>
        <p:txBody>
          <a:bodyPr wrap="square" lIns="72000" rIns="72000">
            <a:spAutoFit/>
          </a:bodyPr>
          <a:lstStyle/>
          <a:p>
            <a:r>
              <a:rPr lang="ru-RU" sz="1600" dirty="0" smtClean="0">
                <a:latin typeface="Yu Gothic UI Light" panose="020B0300000000000000" pitchFamily="34" charset="-128"/>
                <a:ea typeface="Yu Gothic UI Light" panose="020B0300000000000000" pitchFamily="34" charset="-128"/>
              </a:rPr>
              <a:t>Фрагмент листинга шахматной программы ИТЭФ для ЭВМ М-20.</a:t>
            </a:r>
            <a:endParaRPr lang="ru-RU" sz="1600" dirty="0"/>
          </a:p>
        </p:txBody>
      </p:sp>
    </p:spTree>
    <p:extLst>
      <p:ext uri="{BB962C8B-B14F-4D97-AF65-F5344CB8AC3E}">
        <p14:creationId xmlns:p14="http://schemas.microsoft.com/office/powerpoint/2010/main" val="415374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sp>
        <p:nvSpPr>
          <p:cNvPr id="5" name="Прямоугольник 4"/>
          <p:cNvSpPr/>
          <p:nvPr/>
        </p:nvSpPr>
        <p:spPr>
          <a:xfrm>
            <a:off x="5009094" y="879239"/>
            <a:ext cx="2635623"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Программа </a:t>
            </a:r>
            <a:r>
              <a:rPr lang="ru-RU" sz="1600" dirty="0" smtClean="0">
                <a:latin typeface="Yu Gothic UI Light" panose="020B0300000000000000" pitchFamily="34" charset="-128"/>
                <a:ea typeface="Yu Gothic UI Light" panose="020B0300000000000000" pitchFamily="34" charset="-128"/>
              </a:rPr>
              <a:t>«Каисса» </a:t>
            </a:r>
            <a:r>
              <a:rPr lang="ru-RU" sz="1600" dirty="0">
                <a:latin typeface="Yu Gothic UI Light" panose="020B0300000000000000" pitchFamily="34" charset="-128"/>
                <a:ea typeface="Yu Gothic UI Light" panose="020B0300000000000000" pitchFamily="34" charset="-128"/>
              </a:rPr>
              <a:t>была создана в 1971 году сотрудниками Института проблем управления АН СССР </a:t>
            </a:r>
            <a:r>
              <a:rPr lang="ru-RU" sz="1600" dirty="0" smtClean="0">
                <a:latin typeface="Yu Gothic UI Light" panose="020B0300000000000000" pitchFamily="34" charset="-128"/>
                <a:ea typeface="Yu Gothic UI Light" panose="020B0300000000000000" pitchFamily="34" charset="-128"/>
              </a:rPr>
              <a:t>Георгием </a:t>
            </a:r>
            <a:r>
              <a:rPr lang="ru-RU" sz="1600" dirty="0">
                <a:latin typeface="Yu Gothic UI Light" panose="020B0300000000000000" pitchFamily="34" charset="-128"/>
                <a:ea typeface="Yu Gothic UI Light" panose="020B0300000000000000" pitchFamily="34" charset="-128"/>
              </a:rPr>
              <a:t>Адельсон-Вельским, Владимиром Арлазаровым, и Михаилом Донским. </a:t>
            </a:r>
            <a:r>
              <a:rPr lang="ru-RU" sz="1600" dirty="0" smtClean="0">
                <a:latin typeface="Yu Gothic UI Light" panose="020B0300000000000000" pitchFamily="34" charset="-128"/>
                <a:ea typeface="Yu Gothic UI Light" panose="020B0300000000000000" pitchFamily="34" charset="-128"/>
              </a:rPr>
              <a:t>Непосредственно </a:t>
            </a:r>
            <a:r>
              <a:rPr lang="ru-RU" sz="1600" dirty="0">
                <a:latin typeface="Yu Gothic UI Light" panose="020B0300000000000000" pitchFamily="34" charset="-128"/>
                <a:ea typeface="Yu Gothic UI Light" panose="020B0300000000000000" pitchFamily="34" charset="-128"/>
              </a:rPr>
              <a:t>над программой работали А</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err="1" smtClean="0">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А. Бараев, А</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err="1" smtClean="0">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А. </a:t>
            </a:r>
            <a:r>
              <a:rPr lang="ru-RU" sz="1600" dirty="0" err="1">
                <a:latin typeface="Yu Gothic UI Light" panose="020B0300000000000000" pitchFamily="34" charset="-128"/>
                <a:ea typeface="Yu Gothic UI Light" panose="020B0300000000000000" pitchFamily="34" charset="-128"/>
              </a:rPr>
              <a:t>Леман</a:t>
            </a:r>
            <a:r>
              <a:rPr lang="ru-RU" sz="1600" dirty="0">
                <a:latin typeface="Yu Gothic UI Light" panose="020B0300000000000000" pitchFamily="34" charset="-128"/>
                <a:ea typeface="Yu Gothic UI Light" panose="020B0300000000000000" pitchFamily="34" charset="-128"/>
              </a:rPr>
              <a:t>, М</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smtClean="0">
                <a:latin typeface="Yu Gothic UI Light" panose="020B0300000000000000" pitchFamily="34" charset="-128"/>
                <a:ea typeface="Yu Gothic UI Light" panose="020B0300000000000000" pitchFamily="34" charset="-128"/>
              </a:rPr>
              <a:t>Розенфельд</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1-м Чемпионате мира по шахматам среди компьютерных программ в августе 1974 года в Стокгольме </a:t>
            </a:r>
            <a:r>
              <a:rPr lang="ru-RU" sz="1600" dirty="0" smtClean="0">
                <a:latin typeface="Yu Gothic UI Light" panose="020B0300000000000000" pitchFamily="34" charset="-128"/>
                <a:ea typeface="Yu Gothic UI Light" panose="020B0300000000000000" pitchFamily="34" charset="-128"/>
              </a:rPr>
              <a:t>«Каисса» выиграла </a:t>
            </a:r>
            <a:r>
              <a:rPr lang="ru-RU" sz="1600" dirty="0">
                <a:latin typeface="Yu Gothic UI Light" panose="020B0300000000000000" pitchFamily="34" charset="-128"/>
                <a:ea typeface="Yu Gothic UI Light" panose="020B0300000000000000" pitchFamily="34" charset="-128"/>
              </a:rPr>
              <a:t>все четыре партии и стала первым чемпионом мира среди шахматных </a:t>
            </a:r>
            <a:r>
              <a:rPr lang="ru-RU" sz="1600" dirty="0" smtClean="0">
                <a:latin typeface="Yu Gothic UI Light" panose="020B0300000000000000" pitchFamily="34" charset="-128"/>
                <a:ea typeface="Yu Gothic UI Light" panose="020B0300000000000000" pitchFamily="34" charset="-128"/>
              </a:rPr>
              <a:t>программ.</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901" y="878890"/>
            <a:ext cx="3397898" cy="2312545"/>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5980"/>
          <a:stretch/>
        </p:blipFill>
        <p:spPr>
          <a:xfrm>
            <a:off x="7960659" y="3274510"/>
            <a:ext cx="3393140" cy="305731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889480"/>
            <a:ext cx="3864468" cy="2442343"/>
          </a:xfrm>
          <a:prstGeom prst="rect">
            <a:avLst/>
          </a:prstGeom>
          <a:ln>
            <a:noFill/>
          </a:ln>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878890"/>
            <a:ext cx="3864468" cy="2805604"/>
          </a:xfrm>
          <a:prstGeom prst="rect">
            <a:avLst/>
          </a:prstGeom>
          <a:ln>
            <a:noFill/>
          </a:ln>
        </p:spPr>
      </p:pic>
    </p:spTree>
    <p:extLst>
      <p:ext uri="{BB962C8B-B14F-4D97-AF65-F5344CB8AC3E}">
        <p14:creationId xmlns:p14="http://schemas.microsoft.com/office/powerpoint/2010/main" val="2540047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Пионеры советского шахматного программирования</a:t>
            </a:r>
            <a:endParaRPr lang="ru-RU" dirty="0"/>
          </a:p>
        </p:txBody>
      </p:sp>
      <p:pic>
        <p:nvPicPr>
          <p:cNvPr id="3" name="Рисунок 2"/>
          <p:cNvPicPr>
            <a:picLocks noChangeAspect="1"/>
          </p:cNvPicPr>
          <p:nvPr/>
        </p:nvPicPr>
        <p:blipFill rotWithShape="1">
          <a:blip r:embed="rId2" cstate="print">
            <a:lum contrast="19000"/>
            <a:extLst>
              <a:ext uri="{28A0092B-C50C-407E-A947-70E740481C1C}">
                <a14:useLocalDpi xmlns:a14="http://schemas.microsoft.com/office/drawing/2010/main" val="0"/>
              </a:ext>
            </a:extLst>
          </a:blip>
          <a:srcRect t="4059" b="20421"/>
          <a:stretch/>
        </p:blipFill>
        <p:spPr>
          <a:xfrm>
            <a:off x="838199" y="1010314"/>
            <a:ext cx="2350038" cy="273270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t="3971" b="1481"/>
          <a:stretch/>
        </p:blipFill>
        <p:spPr>
          <a:xfrm>
            <a:off x="3436930" y="1010313"/>
            <a:ext cx="1878684" cy="2732701"/>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856" y="1010314"/>
            <a:ext cx="3326765" cy="2732700"/>
          </a:xfrm>
          <a:prstGeom prst="rect">
            <a:avLst/>
          </a:prstGeom>
        </p:spPr>
      </p:pic>
      <p:sp>
        <p:nvSpPr>
          <p:cNvPr id="14" name="Прямоугольник 13"/>
          <p:cNvSpPr/>
          <p:nvPr/>
        </p:nvSpPr>
        <p:spPr>
          <a:xfrm>
            <a:off x="838199" y="3808284"/>
            <a:ext cx="2350038"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Семёнович Кронрод (1921—1986) — советский математик. В начале 1950-х годов </a:t>
            </a:r>
            <a:r>
              <a:rPr lang="ru-RU" sz="1600" dirty="0" smtClean="0">
                <a:latin typeface="Yu Gothic UI Light" panose="020B0300000000000000" pitchFamily="34" charset="-128"/>
                <a:ea typeface="Yu Gothic UI Light" panose="020B0300000000000000" pitchFamily="34" charset="-128"/>
              </a:rPr>
              <a:t>возглавил </a:t>
            </a:r>
            <a:r>
              <a:rPr lang="ru-RU" sz="1600" dirty="0">
                <a:latin typeface="Yu Gothic UI Light" panose="020B0300000000000000" pitchFamily="34" charset="-128"/>
                <a:ea typeface="Yu Gothic UI Light" panose="020B0300000000000000" pitchFamily="34" charset="-128"/>
              </a:rPr>
              <a:t>лабораторию в ИТЭФ, </a:t>
            </a:r>
            <a:r>
              <a:rPr lang="ru-RU" sz="1600" dirty="0" smtClean="0">
                <a:latin typeface="Yu Gothic UI Light" panose="020B0300000000000000" pitchFamily="34" charset="-128"/>
                <a:ea typeface="Yu Gothic UI Light" panose="020B0300000000000000" pitchFamily="34" charset="-128"/>
              </a:rPr>
              <a:t>занимавшуюся решением </a:t>
            </a:r>
            <a:r>
              <a:rPr lang="ru-RU" sz="1600" dirty="0">
                <a:latin typeface="Yu Gothic UI Light" panose="020B0300000000000000" pitchFamily="34" charset="-128"/>
                <a:ea typeface="Yu Gothic UI Light" panose="020B0300000000000000" pitchFamily="34" charset="-128"/>
              </a:rPr>
              <a:t>физических задач, связанных с созданием атомного </a:t>
            </a:r>
            <a:r>
              <a:rPr lang="ru-RU" sz="1600" dirty="0" smtClean="0">
                <a:latin typeface="Yu Gothic UI Light" panose="020B0300000000000000" pitchFamily="34" charset="-128"/>
                <a:ea typeface="Yu Gothic UI Light" panose="020B0300000000000000" pitchFamily="34" charset="-128"/>
              </a:rPr>
              <a:t>оружия.</a:t>
            </a:r>
            <a:endParaRPr lang="ru-RU" sz="1600" dirty="0">
              <a:latin typeface="Yu Gothic UI Light" panose="020B0300000000000000" pitchFamily="34" charset="-128"/>
              <a:ea typeface="Yu Gothic UI Light" panose="020B0300000000000000" pitchFamily="34" charset="-128"/>
            </a:endParaRPr>
          </a:p>
        </p:txBody>
      </p:sp>
      <p:sp>
        <p:nvSpPr>
          <p:cNvPr id="16" name="Прямоугольник 15"/>
          <p:cNvSpPr/>
          <p:nvPr/>
        </p:nvSpPr>
        <p:spPr>
          <a:xfrm>
            <a:off x="3436930" y="3808284"/>
            <a:ext cx="1878684" cy="255454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Георгий Максимович </a:t>
            </a:r>
            <a:r>
              <a:rPr lang="ru-RU" sz="1600" dirty="0">
                <a:latin typeface="Yu Gothic UI Light" panose="020B0300000000000000" pitchFamily="34" charset="-128"/>
                <a:ea typeface="Yu Gothic UI Light" panose="020B0300000000000000" pitchFamily="34" charset="-128"/>
              </a:rPr>
              <a:t>Адельсон-Вельский (1922—2014) — </a:t>
            </a:r>
            <a:r>
              <a:rPr lang="ru-RU" sz="1600" dirty="0" smtClean="0">
                <a:latin typeface="Yu Gothic UI Light" panose="020B0300000000000000" pitchFamily="34" charset="-128"/>
                <a:ea typeface="Yu Gothic UI Light" panose="020B0300000000000000" pitchFamily="34" charset="-128"/>
              </a:rPr>
              <a:t>советский, российский </a:t>
            </a:r>
            <a:r>
              <a:rPr lang="ru-RU" sz="1600" dirty="0">
                <a:latin typeface="Yu Gothic UI Light" panose="020B0300000000000000" pitchFamily="34" charset="-128"/>
                <a:ea typeface="Yu Gothic UI Light" panose="020B0300000000000000" pitchFamily="34" charset="-128"/>
              </a:rPr>
              <a:t>математик, </a:t>
            </a:r>
            <a:r>
              <a:rPr lang="ru-RU" sz="1600" dirty="0" smtClean="0">
                <a:latin typeface="Yu Gothic UI Light" panose="020B0300000000000000" pitchFamily="34" charset="-128"/>
                <a:ea typeface="Yu Gothic UI Light" panose="020B0300000000000000" pitchFamily="34" charset="-128"/>
              </a:rPr>
              <a:t>создатель программы «Каисса».</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5589915" y="3808284"/>
            <a:ext cx="331870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Слева-направо: Владимир Львович Арлазаров (р. 1939</a:t>
            </a:r>
            <a:r>
              <a:rPr lang="ru-RU" sz="1600" dirty="0" smtClean="0">
                <a:latin typeface="Yu Gothic UI Light" panose="020B0300000000000000" pitchFamily="34" charset="-128"/>
                <a:ea typeface="Yu Gothic UI Light" panose="020B0300000000000000" pitchFamily="34" charset="-128"/>
              </a:rPr>
              <a:t>), Анатолий </a:t>
            </a:r>
            <a:r>
              <a:rPr lang="ru-RU" sz="1600" dirty="0">
                <a:latin typeface="Yu Gothic UI Light" panose="020B0300000000000000" pitchFamily="34" charset="-128"/>
                <a:ea typeface="Yu Gothic UI Light" panose="020B0300000000000000" pitchFamily="34" charset="-128"/>
              </a:rPr>
              <a:t>Васильевич </a:t>
            </a:r>
            <a:r>
              <a:rPr lang="ru-RU" sz="1600" dirty="0" err="1">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(р</a:t>
            </a:r>
            <a:r>
              <a:rPr lang="ru-RU" sz="1600" dirty="0" smtClean="0">
                <a:latin typeface="Yu Gothic UI Light" panose="020B0300000000000000" pitchFamily="34" charset="-128"/>
                <a:ea typeface="Yu Gothic UI Light" panose="020B0300000000000000" pitchFamily="34" charset="-128"/>
              </a:rPr>
              <a:t>. 1938), Михаил </a:t>
            </a:r>
            <a:r>
              <a:rPr lang="ru-RU" sz="1600" dirty="0">
                <a:latin typeface="Yu Gothic UI Light" panose="020B0300000000000000" pitchFamily="34" charset="-128"/>
                <a:ea typeface="Yu Gothic UI Light" panose="020B0300000000000000" pitchFamily="34" charset="-128"/>
              </a:rPr>
              <a:t>Владимирович Донской (1948—2009) — </a:t>
            </a:r>
            <a:r>
              <a:rPr lang="ru-RU" sz="1600" dirty="0" smtClean="0">
                <a:latin typeface="Yu Gothic UI Light" panose="020B0300000000000000" pitchFamily="34" charset="-128"/>
                <a:ea typeface="Yu Gothic UI Light" panose="020B0300000000000000" pitchFamily="34" charset="-128"/>
              </a:rPr>
              <a:t>советские, впоследствии российские программисты и учёные, специалисты в области ИИ, создатели программы «Каисса».</a:t>
            </a:r>
            <a:endParaRPr lang="ru-RU" sz="1600" dirty="0">
              <a:latin typeface="Yu Gothic UI Light" panose="020B0300000000000000" pitchFamily="34" charset="-128"/>
              <a:ea typeface="Yu Gothic UI Light" panose="020B0300000000000000" pitchFamily="34" charset="-128"/>
            </a:endParaRP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863" y="1010314"/>
            <a:ext cx="2178937" cy="2732700"/>
          </a:xfrm>
          <a:prstGeom prst="rect">
            <a:avLst/>
          </a:prstGeom>
        </p:spPr>
      </p:pic>
      <p:sp>
        <p:nvSpPr>
          <p:cNvPr id="19" name="Прямоугольник 18"/>
          <p:cNvSpPr/>
          <p:nvPr/>
        </p:nvSpPr>
        <p:spPr>
          <a:xfrm>
            <a:off x="9174863" y="3808284"/>
            <a:ext cx="246469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Рафаилович </a:t>
            </a:r>
            <a:r>
              <a:rPr lang="ru-RU" sz="1600" dirty="0" err="1">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(1939—2013) — советский и российский </a:t>
            </a:r>
            <a:r>
              <a:rPr lang="ru-RU" sz="1600" dirty="0" smtClean="0">
                <a:latin typeface="Yu Gothic UI Light" panose="020B0300000000000000" pitchFamily="34" charset="-128"/>
                <a:ea typeface="Yu Gothic UI Light" panose="020B0300000000000000" pitchFamily="34" charset="-128"/>
              </a:rPr>
              <a:t>шахматист и </a:t>
            </a:r>
            <a:r>
              <a:rPr lang="ru-RU" sz="1600" dirty="0">
                <a:latin typeface="Yu Gothic UI Light" panose="020B0300000000000000" pitchFamily="34" charset="-128"/>
                <a:ea typeface="Yu Gothic UI Light" panose="020B0300000000000000" pitchFamily="34" charset="-128"/>
              </a:rPr>
              <a:t>программист, мастер спорта </a:t>
            </a:r>
            <a:r>
              <a:rPr lang="ru-RU" sz="1600" dirty="0" smtClean="0">
                <a:latin typeface="Yu Gothic UI Light" panose="020B0300000000000000" pitchFamily="34" charset="-128"/>
                <a:ea typeface="Yu Gothic UI Light" panose="020B0300000000000000" pitchFamily="34" charset="-128"/>
              </a:rPr>
              <a:t>СССР, популяризатор развития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 в СССР и России. </a:t>
            </a:r>
            <a:r>
              <a:rPr lang="ru-RU" sz="1600" dirty="0">
                <a:latin typeface="Yu Gothic UI Light" panose="020B0300000000000000" pitchFamily="34" charset="-128"/>
                <a:ea typeface="Yu Gothic UI Light" panose="020B0300000000000000" pitchFamily="34" charset="-128"/>
              </a:rPr>
              <a:t>Создатель шахматной программы «Каисса».</a:t>
            </a:r>
          </a:p>
        </p:txBody>
      </p:sp>
    </p:spTree>
    <p:extLst>
      <p:ext uri="{BB962C8B-B14F-4D97-AF65-F5344CB8AC3E}">
        <p14:creationId xmlns:p14="http://schemas.microsoft.com/office/powerpoint/2010/main" val="1241231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a:t>
            </a:r>
            <a:endParaRPr lang="ru-RU" dirty="0"/>
          </a:p>
        </p:txBody>
      </p:sp>
      <p:grpSp>
        <p:nvGrpSpPr>
          <p:cNvPr id="11" name="Группа 10"/>
          <p:cNvGrpSpPr/>
          <p:nvPr/>
        </p:nvGrpSpPr>
        <p:grpSpPr>
          <a:xfrm>
            <a:off x="7994174" y="365126"/>
            <a:ext cx="3359626" cy="6108410"/>
            <a:chOff x="4210050" y="0"/>
            <a:chExt cx="3771900" cy="685800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050" y="0"/>
              <a:ext cx="3771900" cy="6858000"/>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307" y="2444699"/>
              <a:ext cx="2225386" cy="404615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687" y="4062844"/>
              <a:ext cx="1190625" cy="2164773"/>
            </a:xfrm>
            <a:prstGeom prst="rect">
              <a:avLst/>
            </a:prstGeom>
          </p:spPr>
        </p:pic>
      </p:grpSp>
      <p:cxnSp>
        <p:nvCxnSpPr>
          <p:cNvPr id="13" name="Прямая соединительная линия 12"/>
          <p:cNvCxnSpPr/>
          <p:nvPr/>
        </p:nvCxnSpPr>
        <p:spPr>
          <a:xfrm flipH="1" flipV="1">
            <a:off x="7317510" y="1793009"/>
            <a:ext cx="1244599" cy="1244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flipV="1">
            <a:off x="7317510" y="2637510"/>
            <a:ext cx="1623018" cy="1623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flipV="1">
            <a:off x="7329633" y="3501642"/>
            <a:ext cx="1851986" cy="1851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5579918" y="1793009"/>
            <a:ext cx="17375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5579918" y="2637510"/>
            <a:ext cx="1737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5579918" y="3501642"/>
            <a:ext cx="1737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44259" y="1346733"/>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Сильное решение (</a:t>
            </a:r>
            <a:r>
              <a:rPr lang="en-US" sz="2000" b="1" dirty="0" smtClean="0">
                <a:latin typeface="Bebas Neue Bold" panose="020B0606020202050201" pitchFamily="34" charset="-52"/>
                <a:ea typeface="Yu Gothic UI Light" panose="020B0300000000000000" pitchFamily="34" charset="-128"/>
              </a:rPr>
              <a:t>hard solution)</a:t>
            </a:r>
          </a:p>
          <a:p>
            <a:r>
              <a:rPr lang="ru-RU" sz="1600" dirty="0" smtClean="0">
                <a:latin typeface="Yu Gothic UI Light" panose="020B0300000000000000" pitchFamily="34" charset="-128"/>
                <a:ea typeface="Yu Gothic UI Light" panose="020B0300000000000000" pitchFamily="34" charset="-128"/>
              </a:rPr>
              <a:t>Предполагает наличие алгоритма, позволяющего найти идеальный ход в любой позиции игры.</a:t>
            </a:r>
            <a:endParaRPr lang="ru-RU" sz="1600" dirty="0">
              <a:latin typeface="Yu Gothic UI Light" panose="020B0300000000000000" pitchFamily="34" charset="-128"/>
              <a:ea typeface="Yu Gothic UI Light" panose="020B0300000000000000" pitchFamily="34" charset="-128"/>
            </a:endParaRPr>
          </a:p>
        </p:txBody>
      </p:sp>
      <p:sp>
        <p:nvSpPr>
          <p:cNvPr id="47" name="TextBox 46"/>
          <p:cNvSpPr txBox="1"/>
          <p:nvPr/>
        </p:nvSpPr>
        <p:spPr>
          <a:xfrm>
            <a:off x="838200" y="2185661"/>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Слабое решение (</a:t>
            </a:r>
            <a:r>
              <a:rPr lang="en-US" sz="2000" b="1" dirty="0" smtClean="0">
                <a:latin typeface="Bebas Neue Bold" panose="020B0606020202050201" pitchFamily="34" charset="-52"/>
                <a:ea typeface="Yu Gothic UI Light" panose="020B0300000000000000" pitchFamily="34" charset="-128"/>
              </a:rPr>
              <a:t>weak solution)</a:t>
            </a:r>
          </a:p>
          <a:p>
            <a:r>
              <a:rPr lang="ru-RU" sz="1600" dirty="0" smtClean="0">
                <a:latin typeface="Yu Gothic UI Light" panose="020B0300000000000000" pitchFamily="34" charset="-128"/>
                <a:ea typeface="Yu Gothic UI Light" panose="020B0300000000000000" pitchFamily="34" charset="-128"/>
              </a:rPr>
              <a:t>Идеальный ход есть только в случае, если с самого начала игры совершались идеальные ходы.</a:t>
            </a:r>
            <a:endParaRPr lang="ru-RU" sz="1600" dirty="0">
              <a:latin typeface="Yu Gothic UI Light" panose="020B0300000000000000" pitchFamily="34" charset="-128"/>
              <a:ea typeface="Yu Gothic UI Light" panose="020B0300000000000000" pitchFamily="34" charset="-128"/>
            </a:endParaRPr>
          </a:p>
        </p:txBody>
      </p:sp>
      <p:sp>
        <p:nvSpPr>
          <p:cNvPr id="48" name="TextBox 47"/>
          <p:cNvSpPr txBox="1"/>
          <p:nvPr/>
        </p:nvSpPr>
        <p:spPr>
          <a:xfrm>
            <a:off x="832139" y="3055366"/>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Ультра-слабое решение (</a:t>
            </a:r>
            <a:r>
              <a:rPr lang="en-US" sz="2000" b="1" dirty="0" smtClean="0">
                <a:latin typeface="Bebas Neue Bold" panose="020B0606020202050201" pitchFamily="34" charset="-52"/>
                <a:ea typeface="Yu Gothic UI Light" panose="020B0300000000000000" pitchFamily="34" charset="-128"/>
              </a:rPr>
              <a:t>ultra-weak solution)</a:t>
            </a:r>
          </a:p>
          <a:p>
            <a:r>
              <a:rPr lang="ru-RU" sz="1600" dirty="0" smtClean="0">
                <a:latin typeface="Yu Gothic UI Light" panose="020B0300000000000000" pitchFamily="34" charset="-128"/>
                <a:ea typeface="Yu Gothic UI Light" panose="020B0300000000000000" pitchFamily="34" charset="-128"/>
              </a:rPr>
              <a:t>Определение исхода игры при идеальной игре сторон. Сами ходы при этом не просчитываются.</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520143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 крестики-нолики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19200"/>
            <a:ext cx="4876800" cy="48768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19200"/>
            <a:ext cx="4876800" cy="4876800"/>
          </a:xfrm>
          <a:prstGeom prst="rect">
            <a:avLst/>
          </a:prstGeom>
        </p:spPr>
      </p:pic>
    </p:spTree>
    <p:extLst>
      <p:ext uri="{BB962C8B-B14F-4D97-AF65-F5344CB8AC3E}">
        <p14:creationId xmlns:p14="http://schemas.microsoft.com/office/powerpoint/2010/main" val="2961776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Решённые игры</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816682961"/>
              </p:ext>
            </p:extLst>
          </p:nvPr>
        </p:nvGraphicFramePr>
        <p:xfrm>
          <a:off x="838199" y="4875644"/>
          <a:ext cx="10297392" cy="1681645"/>
        </p:xfrm>
        <a:graphic>
          <a:graphicData uri="http://schemas.openxmlformats.org/drawingml/2006/table">
            <a:tbl>
              <a:tblPr/>
              <a:tblGrid>
                <a:gridCol w="643587"/>
                <a:gridCol w="643587"/>
                <a:gridCol w="643587"/>
                <a:gridCol w="643587"/>
                <a:gridCol w="643587"/>
                <a:gridCol w="643587"/>
                <a:gridCol w="643587"/>
                <a:gridCol w="643587"/>
                <a:gridCol w="643587"/>
                <a:gridCol w="643587"/>
                <a:gridCol w="643587"/>
                <a:gridCol w="643587"/>
                <a:gridCol w="643587"/>
                <a:gridCol w="643587"/>
                <a:gridCol w="643587"/>
                <a:gridCol w="643587"/>
              </a:tblGrid>
              <a:tr h="477983">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1996</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2002</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2009</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r>
              <a:tr h="1203662">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Ним</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Кубик (3</a:t>
                      </a:r>
                      <a:r>
                        <a:rPr lang="en-US" sz="1200" b="0" i="0" u="none" strike="noStrike" dirty="0">
                          <a:solidFill>
                            <a:srgbClr val="000000"/>
                          </a:solidFill>
                          <a:effectLst/>
                          <a:latin typeface="Bebas Neue Book" panose="00000500000000000000" pitchFamily="2" charset="-52"/>
                          <a:ea typeface="Yu Gothic UI Light" panose="020B0300000000000000" pitchFamily="34" charset="-128"/>
                        </a:rPr>
                        <a:t>D </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крестики-нолики)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Призрак</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Четыре в ряд</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Гомоку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(15×15), Мельница (с 9 фишками)</a:t>
                      </a:r>
                    </a:p>
                  </a:txBody>
                  <a:tcPr marL="0" marR="0" marT="180000" marB="0">
                    <a:lnL>
                      <a:noFill/>
                    </a:lnL>
                    <a:lnR>
                      <a:noFill/>
                    </a:lnR>
                    <a:lnT>
                      <a:noFill/>
                    </a:lnT>
                    <a:lnB>
                      <a:noFill/>
                    </a:lnB>
                  </a:tcPr>
                </a:tc>
                <a:tc>
                  <a:txBody>
                    <a:bodyPr/>
                    <a:lstStyle/>
                    <a:p>
                      <a:pPr algn="ctr" fontAlgn="t"/>
                      <a:r>
                        <a:rPr lang="ru-RU" sz="1200" b="0" i="0" u="none" strike="noStrike">
                          <a:solidFill>
                            <a:srgbClr val="000000"/>
                          </a:solidFill>
                          <a:effectLst/>
                          <a:latin typeface="Bebas Neue Book" panose="00000500000000000000" pitchFamily="2" charset="-52"/>
                          <a:ea typeface="Yu Gothic UI Light" panose="020B0300000000000000" pitchFamily="34" charset="-128"/>
                        </a:rPr>
                        <a:t>Пентомино</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Овалху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Кварто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Тико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Пангки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Рендзю</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без дебютных правил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(5×5),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Авари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Магараджа и шахматное войско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Тигры и козы,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Фанорона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Английские шашки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Три мушкетёра</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Хекс</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(8×8)</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Калах</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(6×6)</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Китайские палочки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Пентаго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r>
            </a:tbl>
          </a:graphicData>
        </a:graphic>
      </p:graphicFrame>
      <p:sp>
        <p:nvSpPr>
          <p:cNvPr id="7" name="Пятиугольник 6"/>
          <p:cNvSpPr/>
          <p:nvPr/>
        </p:nvSpPr>
        <p:spPr>
          <a:xfrm>
            <a:off x="11135591" y="4875644"/>
            <a:ext cx="218209" cy="4756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840940" y="878891"/>
            <a:ext cx="4043287" cy="378565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29 апреля 2007 года команда исследователей из Университета Альберты (Канада) под руководством Д. Шеффера (известного как ведущего разработчика шашечной программы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 чемпиона мира по английским шашкам) смогла достичь «слабого» решения этой игры. Английские шашки — самая большая из игр, решённых до настоящего времени. Размер её поискового пространства 5×10</a:t>
            </a:r>
            <a:r>
              <a:rPr lang="ru-RU" sz="1600" baseline="30000" dirty="0" smtClean="0">
                <a:latin typeface="Yu Gothic UI Light" panose="020B0300000000000000" pitchFamily="34" charset="-128"/>
                <a:ea typeface="Yu Gothic UI Light" panose="020B0300000000000000" pitchFamily="34" charset="-128"/>
              </a:rPr>
              <a:t>20</a:t>
            </a:r>
            <a:r>
              <a:rPr lang="ru-RU" sz="1600" dirty="0" smtClean="0">
                <a:latin typeface="Yu Gothic UI Light" panose="020B0300000000000000" pitchFamily="34" charset="-128"/>
                <a:ea typeface="Yu Gothic UI Light" panose="020B0300000000000000" pitchFamily="34" charset="-128"/>
              </a:rPr>
              <a:t>. Для того, чтобы найти решение, в течение 18 лет сеть персональных компьютеров (в разное время от 50 до 200) произвела 10</a:t>
            </a:r>
            <a:r>
              <a:rPr lang="ru-RU" sz="1600" baseline="30000" dirty="0" smtClean="0">
                <a:latin typeface="Yu Gothic UI Light" panose="020B0300000000000000" pitchFamily="34" charset="-128"/>
                <a:ea typeface="Yu Gothic UI Light" panose="020B0300000000000000" pitchFamily="34" charset="-128"/>
              </a:rPr>
              <a:t>14</a:t>
            </a:r>
            <a:r>
              <a:rPr lang="ru-RU" sz="1600" dirty="0" smtClean="0">
                <a:latin typeface="Yu Gothic UI Light" panose="020B0300000000000000" pitchFamily="34" charset="-128"/>
                <a:ea typeface="Yu Gothic UI Light" panose="020B0300000000000000" pitchFamily="34" charset="-128"/>
              </a:rPr>
              <a:t> вычислений.</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2436" y="878889"/>
            <a:ext cx="2251364" cy="3388303"/>
          </a:xfrm>
          <a:prstGeom prst="rect">
            <a:avLst/>
          </a:prstGeom>
        </p:spPr>
      </p:pic>
      <p:sp>
        <p:nvSpPr>
          <p:cNvPr id="10" name="Прямоугольник 9"/>
          <p:cNvSpPr/>
          <p:nvPr/>
        </p:nvSpPr>
        <p:spPr>
          <a:xfrm>
            <a:off x="9102436" y="4295211"/>
            <a:ext cx="2251364"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Джонатан Шеффер </a:t>
            </a:r>
            <a:endParaRPr lang="ru-RU" sz="16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878889"/>
            <a:ext cx="3823984" cy="3754876"/>
          </a:xfrm>
          <a:prstGeom prst="rect">
            <a:avLst/>
          </a:prstGeom>
        </p:spPr>
      </p:pic>
    </p:spTree>
    <p:extLst>
      <p:ext uri="{BB962C8B-B14F-4D97-AF65-F5344CB8AC3E}">
        <p14:creationId xmlns:p14="http://schemas.microsoft.com/office/powerpoint/2010/main" val="959845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1032720"/>
            <a:ext cx="6729845" cy="2800767"/>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Марион</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1927—1995) — американский математик и шашист. Обладатель титула чемпиона мира по английским шашкам в 1955—1958 и 1975—1991 гг.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ни разу в жизни не проигрывал матч за первенство мира и за 45-летнюю карьеру проиграл всего семь партий. В 1990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занял второе место в чемпионате США. Неофициальный матч на первенство мира состоялся в августе 1992 г. Победу со </a:t>
            </a:r>
            <a:r>
              <a:rPr lang="ru-RU" sz="1600" dirty="0">
                <a:latin typeface="Yu Gothic UI Light" panose="020B0300000000000000" pitchFamily="34" charset="-128"/>
                <a:ea typeface="Yu Gothic UI Light" panose="020B0300000000000000" pitchFamily="34" charset="-128"/>
              </a:rPr>
              <a:t>счётом 4—2 (при 33 ничьих) </a:t>
            </a:r>
            <a:r>
              <a:rPr lang="ru-RU" sz="1600" dirty="0" smtClean="0">
                <a:latin typeface="Yu Gothic UI Light" panose="020B0300000000000000" pitchFamily="34" charset="-128"/>
                <a:ea typeface="Yu Gothic UI Light" panose="020B0300000000000000" pitchFamily="34" charset="-128"/>
              </a:rPr>
              <a:t>одержал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В одной из игр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совершил ошибку на 10 ходу.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отметил: «Ты будешь сожалеть об этом».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сдался 26 ходов спустя. Позднейший анализ показал, что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выбрал единственную ведущую к победе стратегию, и что победа была отделена от момента принятия решения на 64 хода.</a:t>
            </a:r>
            <a:endParaRPr lang="ru-RU" sz="1600" dirty="0">
              <a:latin typeface="Yu Gothic UI Light" panose="020B0300000000000000" pitchFamily="34" charset="-128"/>
              <a:ea typeface="Yu Gothic UI Light" panose="020B0300000000000000" pitchFamily="34" charset="-128"/>
            </a:endParaRPr>
          </a:p>
        </p:txBody>
      </p:sp>
      <p:sp>
        <p:nvSpPr>
          <p:cNvPr id="2" name="Заголовок 1"/>
          <p:cNvSpPr>
            <a:spLocks noGrp="1"/>
          </p:cNvSpPr>
          <p:nvPr>
            <p:ph type="title"/>
          </p:nvPr>
        </p:nvSpPr>
        <p:spPr/>
        <p:txBody>
          <a:bodyPr/>
          <a:lstStyle/>
          <a:p>
            <a:r>
              <a:rPr lang="en-US" dirty="0" smtClean="0"/>
              <a:t>TECH DRAMA</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4463" y="1032720"/>
            <a:ext cx="3349337" cy="5219384"/>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622" b="-1"/>
          <a:stretch/>
        </p:blipFill>
        <p:spPr>
          <a:xfrm>
            <a:off x="940951" y="3896242"/>
            <a:ext cx="6735632" cy="2418617"/>
          </a:xfrm>
          <a:prstGeom prst="rect">
            <a:avLst/>
          </a:prstGeom>
        </p:spPr>
      </p:pic>
    </p:spTree>
    <p:extLst>
      <p:ext uri="{BB962C8B-B14F-4D97-AF65-F5344CB8AC3E}">
        <p14:creationId xmlns:p14="http://schemas.microsoft.com/office/powerpoint/2010/main" val="3155984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989125"/>
            <a:ext cx="7100455" cy="1569660"/>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В августе 1994 был организован матч-реванш, но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вынужден прекратить участие в нём по состоянию здоровья после 6 игр (все — ничьи). Через неделю 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диагностирован рак поджелудочной железы и через семь месяцев он скончался.</a:t>
            </a:r>
          </a:p>
          <a:p>
            <a:pPr indent="363538"/>
            <a:r>
              <a:rPr lang="ru-RU" sz="1600" dirty="0" smtClean="0">
                <a:latin typeface="Yu Gothic UI Light" panose="020B0300000000000000" pitchFamily="34" charset="-128"/>
                <a:ea typeface="Yu Gothic UI Light" panose="020B0300000000000000" pitchFamily="34" charset="-128"/>
              </a:rPr>
              <a:t>В 1995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выиграл у Дона </a:t>
            </a:r>
            <a:r>
              <a:rPr lang="ru-RU" sz="1600" dirty="0" err="1" smtClean="0">
                <a:latin typeface="Yu Gothic UI Light" panose="020B0300000000000000" pitchFamily="34" charset="-128"/>
                <a:ea typeface="Yu Gothic UI Light" panose="020B0300000000000000" pitchFamily="34" charset="-128"/>
              </a:rPr>
              <a:t>Лафферти</a:t>
            </a:r>
            <a:r>
              <a:rPr lang="ru-RU" sz="1600" dirty="0" smtClean="0">
                <a:latin typeface="Yu Gothic UI Light" panose="020B0300000000000000" pitchFamily="34" charset="-128"/>
                <a:ea typeface="Yu Gothic UI Light" panose="020B0300000000000000" pitchFamily="34" charset="-128"/>
              </a:rPr>
              <a:t> матч на первенство мира со счётом 1—0 (при 31 ничьей). С тех пор первенство перешло к машинам.</a:t>
            </a:r>
          </a:p>
        </p:txBody>
      </p:sp>
      <p:sp>
        <p:nvSpPr>
          <p:cNvPr id="2" name="Заголовок 1"/>
          <p:cNvSpPr>
            <a:spLocks noGrp="1"/>
          </p:cNvSpPr>
          <p:nvPr>
            <p:ph type="title"/>
          </p:nvPr>
        </p:nvSpPr>
        <p:spPr/>
        <p:txBody>
          <a:bodyPr/>
          <a:lstStyle/>
          <a:p>
            <a:r>
              <a:rPr lang="en-US" dirty="0" smtClean="0"/>
              <a:t>HUMAN DRAMA</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2667570"/>
            <a:ext cx="4243431" cy="302664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541" y="989125"/>
            <a:ext cx="3011259" cy="470509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831" y="2667570"/>
            <a:ext cx="2520823" cy="3026647"/>
          </a:xfrm>
          <a:prstGeom prst="rect">
            <a:avLst/>
          </a:prstGeom>
        </p:spPr>
      </p:pic>
      <p:sp>
        <p:nvSpPr>
          <p:cNvPr id="9" name="Прямоугольник 8"/>
          <p:cNvSpPr/>
          <p:nvPr/>
        </p:nvSpPr>
        <p:spPr>
          <a:xfrm>
            <a:off x="5381666" y="5803002"/>
            <a:ext cx="2670924"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Дон </a:t>
            </a:r>
            <a:r>
              <a:rPr lang="ru-RU" sz="1600" dirty="0" err="1">
                <a:latin typeface="Yu Gothic UI Light" panose="020B0300000000000000" pitchFamily="34" charset="-128"/>
                <a:ea typeface="Yu Gothic UI Light" panose="020B0300000000000000" pitchFamily="34" charset="-128"/>
              </a:rPr>
              <a:t>Лафферти</a:t>
            </a:r>
            <a:r>
              <a:rPr lang="ru-RU" sz="1600" dirty="0">
                <a:latin typeface="Yu Gothic UI Light" panose="020B0300000000000000" pitchFamily="34" charset="-128"/>
                <a:ea typeface="Yu Gothic UI Light" panose="020B0300000000000000" pitchFamily="34" charset="-128"/>
              </a:rPr>
              <a:t> (1933—1998)</a:t>
            </a:r>
          </a:p>
        </p:txBody>
      </p:sp>
      <p:sp>
        <p:nvSpPr>
          <p:cNvPr id="10" name="Прямоугольник 9"/>
          <p:cNvSpPr/>
          <p:nvPr/>
        </p:nvSpPr>
        <p:spPr>
          <a:xfrm>
            <a:off x="838199" y="5803002"/>
            <a:ext cx="3151825"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Команда разработчиков «</a:t>
            </a:r>
            <a:r>
              <a:rPr lang="ru-RU" sz="1600" dirty="0" err="1">
                <a:latin typeface="Yu Gothic UI Light" panose="020B0300000000000000" pitchFamily="34" charset="-128"/>
                <a:ea typeface="Yu Gothic UI Light" panose="020B0300000000000000" pitchFamily="34" charset="-128"/>
              </a:rPr>
              <a:t>Чинук</a:t>
            </a:r>
            <a:r>
              <a:rPr lang="ru-RU" sz="1600" dirty="0">
                <a:latin typeface="Yu Gothic UI Light" panose="020B0300000000000000" pitchFamily="34" charset="-128"/>
                <a:ea typeface="Yu Gothic UI Light" panose="020B0300000000000000" pitchFamily="34" charset="-128"/>
              </a:rPr>
              <a:t>»</a:t>
            </a:r>
          </a:p>
        </p:txBody>
      </p:sp>
      <p:sp>
        <p:nvSpPr>
          <p:cNvPr id="11" name="Прямоугольник 10"/>
          <p:cNvSpPr/>
          <p:nvPr/>
        </p:nvSpPr>
        <p:spPr>
          <a:xfrm>
            <a:off x="8342541" y="5772224"/>
            <a:ext cx="1848583" cy="338554"/>
          </a:xfrm>
          <a:prstGeom prst="rect">
            <a:avLst/>
          </a:prstGeom>
        </p:spPr>
        <p:txBody>
          <a:bodyPr wrap="non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Книга Д. Шеффера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326262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3" name="Объект 2"/>
          <p:cNvSpPr>
            <a:spLocks noGrp="1"/>
          </p:cNvSpPr>
          <p:nvPr>
            <p:ph idx="1"/>
          </p:nvPr>
        </p:nvSpPr>
        <p:spPr>
          <a:xfrm>
            <a:off x="3792682" y="1474789"/>
            <a:ext cx="4239491" cy="4320000"/>
          </a:xfrm>
        </p:spPr>
        <p:txBody>
          <a:bodyPr>
            <a:normAutofit/>
          </a:bodyPr>
          <a:lstStyle/>
          <a:p>
            <a:pPr marL="0" indent="363538" fontAlgn="t">
              <a:buNone/>
            </a:pPr>
            <a:r>
              <a:rPr lang="ru-RU" sz="2200" dirty="0" smtClean="0"/>
              <a:t>«…И со мной, </a:t>
            </a:r>
            <a:r>
              <a:rPr lang="ru-RU" sz="2200" dirty="0" err="1" smtClean="0"/>
              <a:t>Менон</a:t>
            </a:r>
            <a:r>
              <a:rPr lang="ru-RU" sz="2200" dirty="0" smtClean="0"/>
              <a:t>, точно так же: здесь я делю нужду моих сограждан и упрекаю себя в том, что вообще знать не знаю, что же такое добродетель. А если я этого не знаю, то откуда мне знать, как ее достичь? Разве, по-твоему, возможно, вообще не зная, кто такой </a:t>
            </a:r>
            <a:r>
              <a:rPr lang="ru-RU" sz="2200" dirty="0" err="1" smtClean="0"/>
              <a:t>Менон</a:t>
            </a:r>
            <a:r>
              <a:rPr lang="ru-RU" sz="2200" dirty="0" smtClean="0"/>
              <a:t>, знать, красив ли он, богат ли, знатен ли или же совсем наоборот?»</a:t>
            </a:r>
          </a:p>
          <a:p>
            <a:pPr marL="0" indent="363538" algn="r" fontAlgn="t">
              <a:buNone/>
            </a:pPr>
            <a:r>
              <a:rPr lang="ru-RU" sz="1800" dirty="0" smtClean="0"/>
              <a:t>Платон, «</a:t>
            </a:r>
            <a:r>
              <a:rPr lang="ru-RU" sz="1800" dirty="0" err="1" smtClean="0"/>
              <a:t>Менон</a:t>
            </a:r>
            <a:r>
              <a:rPr lang="ru-RU" sz="1800" dirty="0" smtClean="0"/>
              <a:t>», 71 а–b</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74789"/>
            <a:ext cx="2880000" cy="4320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800" y="1474789"/>
            <a:ext cx="3240000" cy="4320000"/>
          </a:xfrm>
          <a:prstGeom prst="rect">
            <a:avLst/>
          </a:prstGeom>
        </p:spPr>
      </p:pic>
    </p:spTree>
    <p:extLst>
      <p:ext uri="{BB962C8B-B14F-4D97-AF65-F5344CB8AC3E}">
        <p14:creationId xmlns:p14="http://schemas.microsoft.com/office/powerpoint/2010/main" val="3083095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HUMAN DRAMA?</a:t>
            </a:r>
            <a:endParaRPr lang="ru-RU" dirty="0"/>
          </a:p>
        </p:txBody>
      </p:sp>
      <p:sp>
        <p:nvSpPr>
          <p:cNvPr id="4" name="Объект 3"/>
          <p:cNvSpPr>
            <a:spLocks noGrp="1"/>
          </p:cNvSpPr>
          <p:nvPr>
            <p:ph idx="1"/>
          </p:nvPr>
        </p:nvSpPr>
        <p:spPr>
          <a:xfrm>
            <a:off x="4213412" y="878890"/>
            <a:ext cx="7140388" cy="1263676"/>
          </a:xfrm>
        </p:spPr>
        <p:txBody>
          <a:bodyPr>
            <a:noAutofit/>
          </a:bodyPr>
          <a:lstStyle/>
          <a:p>
            <a:pPr marL="0" indent="358775">
              <a:lnSpc>
                <a:spcPct val="120000"/>
              </a:lnSpc>
              <a:spcBef>
                <a:spcPts val="0"/>
              </a:spcBef>
              <a:buNone/>
            </a:pPr>
            <a:r>
              <a:rPr lang="ru-RU" sz="1600" dirty="0"/>
              <a:t>Первый матч </a:t>
            </a:r>
            <a:r>
              <a:rPr lang="ru-RU" sz="1600" dirty="0" err="1"/>
              <a:t>Deep</a:t>
            </a:r>
            <a:r>
              <a:rPr lang="ru-RU" sz="1600" dirty="0"/>
              <a:t> </a:t>
            </a:r>
            <a:r>
              <a:rPr lang="ru-RU" sz="1600" dirty="0" err="1"/>
              <a:t>Blue</a:t>
            </a:r>
            <a:r>
              <a:rPr lang="ru-RU" sz="1600" dirty="0"/>
              <a:t> c Каспаровым состоялся в Филадельфии (США) с 10 по 17 февраля 1996 года</a:t>
            </a:r>
            <a:r>
              <a:rPr lang="ru-RU" sz="1600" dirty="0" smtClean="0"/>
              <a:t>.</a:t>
            </a:r>
            <a:r>
              <a:rPr lang="en-US" sz="1600" dirty="0" smtClean="0"/>
              <a:t> </a:t>
            </a:r>
            <a:r>
              <a:rPr lang="ru-RU" sz="1600" dirty="0" smtClean="0"/>
              <a:t>Окончательный </a:t>
            </a:r>
            <a:r>
              <a:rPr lang="ru-RU" sz="1600" dirty="0"/>
              <a:t>счёт матча — 4 : 2 в пользу Каспарова</a:t>
            </a:r>
            <a:r>
              <a:rPr lang="ru-RU" sz="1600" dirty="0" smtClean="0"/>
              <a:t>.</a:t>
            </a:r>
            <a:r>
              <a:rPr lang="en-US" sz="1600" dirty="0" smtClean="0"/>
              <a:t> </a:t>
            </a:r>
            <a:r>
              <a:rPr lang="ru-RU" sz="1600" dirty="0" smtClean="0"/>
              <a:t>Второй </a:t>
            </a:r>
            <a:r>
              <a:rPr lang="ru-RU" sz="1600" dirty="0"/>
              <a:t>матч проходил в Нью-Йорке с 3 по 11 мая 1997 года и состоял из 6 партий</a:t>
            </a:r>
            <a:r>
              <a:rPr lang="ru-RU" sz="1600" dirty="0" smtClean="0"/>
              <a:t>.</a:t>
            </a:r>
            <a:r>
              <a:rPr lang="en-US" sz="1600" dirty="0" smtClean="0"/>
              <a:t> </a:t>
            </a:r>
            <a:r>
              <a:rPr lang="ru-RU" sz="1600" dirty="0" smtClean="0"/>
              <a:t>Окончательный счёт</a:t>
            </a:r>
            <a:r>
              <a:rPr lang="en-US" sz="1600" dirty="0" smtClean="0"/>
              <a:t> </a:t>
            </a:r>
            <a:r>
              <a:rPr lang="ru-RU" sz="1600" dirty="0" smtClean="0"/>
              <a:t>матча </a:t>
            </a:r>
            <a:r>
              <a:rPr lang="ru-RU" sz="1600" dirty="0"/>
              <a:t>— 3½ : 2½ в пользу </a:t>
            </a:r>
            <a:r>
              <a:rPr lang="ru-RU" sz="1600" dirty="0" err="1"/>
              <a:t>Deep</a:t>
            </a:r>
            <a:r>
              <a:rPr lang="ru-RU" sz="1600" dirty="0"/>
              <a:t> </a:t>
            </a:r>
            <a:r>
              <a:rPr lang="ru-RU" sz="1600" dirty="0" err="1"/>
              <a:t>Blue</a:t>
            </a:r>
            <a:r>
              <a:rPr lang="ru-RU" sz="1600" dirty="0"/>
              <a:t>.</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42193"/>
            <a:ext cx="3152214" cy="2364161"/>
          </a:xfrm>
          <a:prstGeom prst="rect">
            <a:avLst/>
          </a:prstGeom>
        </p:spPr>
      </p:pic>
      <p:sp>
        <p:nvSpPr>
          <p:cNvPr id="6" name="Прямоугольник 5"/>
          <p:cNvSpPr/>
          <p:nvPr/>
        </p:nvSpPr>
        <p:spPr>
          <a:xfrm>
            <a:off x="838200" y="2976282"/>
            <a:ext cx="3146088"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Гарри Каспаров против </a:t>
            </a:r>
            <a:r>
              <a:rPr lang="ru-RU" sz="1600" dirty="0" err="1">
                <a:latin typeface="Yu Gothic UI Light" panose="020B0300000000000000" pitchFamily="34" charset="-128"/>
                <a:ea typeface="Yu Gothic UI Light" panose="020B0300000000000000" pitchFamily="34" charset="-128"/>
              </a:rPr>
              <a:t>Deep</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(1997).</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3146088" cy="2097392"/>
          </a:xfrm>
          <a:prstGeom prst="rect">
            <a:avLst/>
          </a:prstGeom>
        </p:spPr>
      </p:pic>
      <p:sp>
        <p:nvSpPr>
          <p:cNvPr id="8" name="Прямоугольник 7"/>
          <p:cNvSpPr/>
          <p:nvPr/>
        </p:nvSpPr>
        <p:spPr>
          <a:xfrm>
            <a:off x="838200" y="6006354"/>
            <a:ext cx="3146088" cy="584775"/>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Pocket Fritz 4 </a:t>
            </a:r>
            <a:r>
              <a:rPr lang="ru-RU" sz="1600" dirty="0" smtClean="0">
                <a:latin typeface="Yu Gothic UI Light" panose="020B0300000000000000" pitchFamily="34" charset="-128"/>
                <a:ea typeface="Yu Gothic UI Light" panose="020B0300000000000000" pitchFamily="34" charset="-128"/>
              </a:rPr>
              <a:t>на турнире </a:t>
            </a:r>
            <a:r>
              <a:rPr lang="en-US" sz="1600" dirty="0">
                <a:latin typeface="Yu Gothic UI Light" panose="020B0300000000000000" pitchFamily="34" charset="-128"/>
                <a:ea typeface="Yu Gothic UI Light" panose="020B0300000000000000" pitchFamily="34" charset="-128"/>
              </a:rPr>
              <a:t> Copa </a:t>
            </a:r>
            <a:r>
              <a:rPr lang="en-US" sz="1600" dirty="0" smtClean="0">
                <a:latin typeface="Yu Gothic UI Light" panose="020B0300000000000000" pitchFamily="34" charset="-128"/>
                <a:ea typeface="Yu Gothic UI Light" panose="020B0300000000000000" pitchFamily="34" charset="-128"/>
              </a:rPr>
              <a:t>Mercosur</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(2009).</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2153" b="9630"/>
          <a:stretch/>
        </p:blipFill>
        <p:spPr>
          <a:xfrm>
            <a:off x="4294093" y="2537515"/>
            <a:ext cx="7059707" cy="4053614"/>
          </a:xfrm>
          <a:prstGeom prst="rect">
            <a:avLst/>
          </a:prstGeom>
        </p:spPr>
      </p:pic>
    </p:spTree>
    <p:extLst>
      <p:ext uri="{BB962C8B-B14F-4D97-AF65-F5344CB8AC3E}">
        <p14:creationId xmlns:p14="http://schemas.microsoft.com/office/powerpoint/2010/main" val="1870631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56409"/>
            <a:ext cx="2580409" cy="258040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4041533614"/>
              </p:ext>
            </p:extLst>
          </p:nvPr>
        </p:nvGraphicFramePr>
        <p:xfrm>
          <a:off x="3709557" y="1056409"/>
          <a:ext cx="7644243" cy="2588062"/>
        </p:xfrm>
        <a:graphic>
          <a:graphicData uri="http://schemas.openxmlformats.org/drawingml/2006/table">
            <a:tbl>
              <a:tblPr/>
              <a:tblGrid>
                <a:gridCol w="780357"/>
                <a:gridCol w="2015921"/>
                <a:gridCol w="1307098"/>
                <a:gridCol w="1180289"/>
                <a:gridCol w="1180289"/>
                <a:gridCol w="1180289"/>
              </a:tblGrid>
              <a:tr h="152009">
                <a:tc rowSpan="2">
                  <a:txBody>
                    <a:bodyPr/>
                    <a:lstStyle/>
                    <a:p>
                      <a:pPr algn="ctr" fontAlgn="ctr"/>
                      <a:r>
                        <a:rPr lang="ru-RU" sz="900" b="0" i="0" u="none" strike="noStrike" dirty="0">
                          <a:solidFill>
                            <a:srgbClr val="FFFFFF"/>
                          </a:solidFill>
                          <a:effectLst/>
                          <a:latin typeface="Bebas Neue Bold" panose="020B0606020202050201" pitchFamily="34" charset="-52"/>
                        </a:rPr>
                        <a:t>Глубина</a:t>
                      </a:r>
                    </a:p>
                  </a:txBody>
                  <a:tcPr marL="6333" marR="6333" marT="6333" marB="0" anchor="ctr">
                    <a:lnL>
                      <a:noFill/>
                    </a:lnL>
                    <a:lnR>
                      <a:noFill/>
                    </a:lnR>
                    <a:lnT>
                      <a:noFill/>
                    </a:lnT>
                    <a:lnB>
                      <a:noFill/>
                    </a:lnB>
                    <a:solidFill>
                      <a:srgbClr val="000000"/>
                    </a:solidFill>
                  </a:tcPr>
                </a:tc>
                <a:tc rowSpan="2">
                  <a:txBody>
                    <a:bodyPr/>
                    <a:lstStyle/>
                    <a:p>
                      <a:pPr algn="ctr" fontAlgn="ctr"/>
                      <a:r>
                        <a:rPr lang="ru-RU" sz="900" b="0" i="0" u="none" strike="noStrike">
                          <a:solidFill>
                            <a:srgbClr val="FFFFFF"/>
                          </a:solidFill>
                          <a:effectLst/>
                          <a:latin typeface="Bebas Neue Bold" panose="020B0606020202050201" pitchFamily="34" charset="-52"/>
                        </a:rPr>
                        <a:t>Позиций</a:t>
                      </a:r>
                    </a:p>
                  </a:txBody>
                  <a:tcPr marL="6333" marR="6333" marT="6333" marB="0" anchor="ctr">
                    <a:lnL>
                      <a:noFill/>
                    </a:lnL>
                    <a:lnR>
                      <a:noFill/>
                    </a:lnR>
                    <a:lnT>
                      <a:noFill/>
                    </a:lnT>
                    <a:lnB>
                      <a:noFill/>
                    </a:lnB>
                    <a:solidFill>
                      <a:srgbClr val="000000"/>
                    </a:solidFill>
                  </a:tcPr>
                </a:tc>
                <a:tc gridSpan="4">
                  <a:txBody>
                    <a:bodyPr/>
                    <a:lstStyle/>
                    <a:p>
                      <a:pPr algn="ctr" fontAlgn="ctr"/>
                      <a:r>
                        <a:rPr lang="ru-RU" sz="900" b="0" i="0" u="none" strike="noStrike">
                          <a:solidFill>
                            <a:srgbClr val="FFFFFF"/>
                          </a:solidFill>
                          <a:effectLst/>
                          <a:latin typeface="Bebas Neue Bold" panose="020B0606020202050201" pitchFamily="34" charset="-52"/>
                        </a:rPr>
                        <a:t>Примерное время полного перебора в минутах</a:t>
                      </a:r>
                    </a:p>
                  </a:txBody>
                  <a:tcPr marL="6333" marR="6333" marT="6333" marB="0" anchor="ctr">
                    <a:lnL>
                      <a:noFill/>
                    </a:lnL>
                    <a:lnR>
                      <a:noFill/>
                    </a:lnR>
                    <a:lnT>
                      <a:noFill/>
                    </a:lnT>
                    <a:lnB>
                      <a:noFill/>
                    </a:lnB>
                    <a:solidFill>
                      <a:srgbClr val="00000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2009">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FFFFFF"/>
                          </a:solidFill>
                          <a:effectLst/>
                          <a:latin typeface="Bebas Neue Bold" panose="020B0606020202050201" pitchFamily="34" charset="-52"/>
                        </a:rPr>
                        <a:t>Каисса, 1971</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Shredder, 1999</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Stockfish, 2015</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Deep Blue, 1998</a:t>
                      </a:r>
                    </a:p>
                  </a:txBody>
                  <a:tcPr marL="6333" marR="6333" marT="6333" marB="0" anchor="ctr">
                    <a:lnL>
                      <a:noFill/>
                    </a:lnL>
                    <a:lnR>
                      <a:noFill/>
                    </a:lnR>
                    <a:lnT>
                      <a:noFill/>
                    </a:lnT>
                    <a:lnB>
                      <a:noFill/>
                    </a:lnB>
                    <a:solidFill>
                      <a:srgbClr val="000000"/>
                    </a:solidFill>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2</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1225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3</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42875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1500625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52521875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1838265625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153189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31</a:t>
                      </a:r>
                    </a:p>
                  </a:txBody>
                  <a:tcPr marL="6333" marR="6333" marT="6333"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endParaRPr lang="ru-RU" sz="1200" b="0" i="0" u="none" strike="noStrike" dirty="0">
                        <a:solidFill>
                          <a:srgbClr val="000000"/>
                        </a:solidFill>
                        <a:effectLst/>
                        <a:latin typeface="Yu Gothic UI Light" panose="020B0300000000000000" pitchFamily="34" charset="-128"/>
                        <a:ea typeface="Yu Gothic UI Light" panose="020B0300000000000000" pitchFamily="34" charset="-128"/>
                      </a:endParaRP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64339296875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5361608</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53616</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1072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8</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2251875390625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187656283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1876563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37531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78815638671875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6567969889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1313594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4379</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2758547353515625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229878946126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45975789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153253</a:t>
                      </a:r>
                    </a:p>
                  </a:txBody>
                  <a:tcPr marL="7620" marR="7620" marT="7620" marB="0" anchor="b">
                    <a:lnL>
                      <a:noFill/>
                    </a:lnL>
                    <a:lnR>
                      <a:noFill/>
                    </a:lnR>
                    <a:lnT>
                      <a:noFill/>
                    </a:lnT>
                    <a:lnB>
                      <a:noFill/>
                    </a:lnB>
                  </a:tcPr>
                </a:tc>
              </a:tr>
              <a:tr h="190011">
                <a:tc>
                  <a:txBody>
                    <a:bodyPr/>
                    <a:lstStyle/>
                    <a:p>
                      <a:pPr algn="ctr" fontAlgn="b"/>
                      <a:r>
                        <a:rPr lang="ru-RU" sz="900" b="0" i="0" u="none" strike="noStrike" dirty="0">
                          <a:solidFill>
                            <a:srgbClr val="000000"/>
                          </a:solidFill>
                          <a:effectLst/>
                          <a:latin typeface="Yu Gothic" panose="020B0400000000000000" pitchFamily="34" charset="-128"/>
                          <a:ea typeface="Yu Gothic" panose="020B0400000000000000" pitchFamily="34" charset="-128"/>
                        </a:rPr>
                        <a:t>11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96549157373046875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8045763114421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80457631144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1609152623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5363842</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3379220508056640625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281601709004720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56320341801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187734473</a:t>
                      </a:r>
                    </a:p>
                  </a:txBody>
                  <a:tcPr marL="7620" marR="7620" marT="7620" marB="0" anchor="b">
                    <a:lnL>
                      <a:noFill/>
                    </a:lnL>
                    <a:lnR>
                      <a:noFill/>
                    </a:lnR>
                    <a:lnT>
                      <a:noFill/>
                    </a:lnT>
                    <a:lnB>
                      <a:noFill/>
                    </a:lnB>
                  </a:tcPr>
                </a:tc>
              </a:tr>
            </a:tbl>
          </a:graphicData>
        </a:graphic>
      </p:graphicFrame>
      <p:sp>
        <p:nvSpPr>
          <p:cNvPr id="8" name="Прямоугольник 7"/>
          <p:cNvSpPr/>
          <p:nvPr/>
        </p:nvSpPr>
        <p:spPr>
          <a:xfrm>
            <a:off x="838200" y="3753558"/>
            <a:ext cx="10515600" cy="2800767"/>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Одним из самых распространённых заблуждений </a:t>
            </a:r>
            <a:r>
              <a:rPr lang="ru-RU" sz="1600" dirty="0" smtClean="0">
                <a:latin typeface="Yu Gothic UI Light" panose="020B0300000000000000" pitchFamily="34" charset="-128"/>
                <a:ea typeface="Yu Gothic UI Light" panose="020B0300000000000000" pitchFamily="34" charset="-128"/>
              </a:rPr>
              <a:t>является </a:t>
            </a:r>
            <a:r>
              <a:rPr lang="ru-RU" sz="1600" dirty="0">
                <a:latin typeface="Yu Gothic UI Light" panose="020B0300000000000000" pitchFamily="34" charset="-128"/>
                <a:ea typeface="Yu Gothic UI Light" panose="020B0300000000000000" pitchFamily="34" charset="-128"/>
              </a:rPr>
              <a:t>то, что шахматная программа занимается «тупым» перебором вариантов, и что своими </a:t>
            </a:r>
            <a:r>
              <a:rPr lang="ru-RU" sz="1600" dirty="0" smtClean="0">
                <a:latin typeface="Yu Gothic UI Light" panose="020B0300000000000000" pitchFamily="34" charset="-128"/>
                <a:ea typeface="Yu Gothic UI Light" panose="020B0300000000000000" pitchFamily="34" charset="-128"/>
              </a:rPr>
              <a:t>успехами </a:t>
            </a:r>
            <a:r>
              <a:rPr lang="ru-RU" sz="1600" dirty="0">
                <a:latin typeface="Yu Gothic UI Light" panose="020B0300000000000000" pitchFamily="34" charset="-128"/>
                <a:ea typeface="Yu Gothic UI Light" panose="020B0300000000000000" pitchFamily="34" charset="-128"/>
              </a:rPr>
              <a:t>программы </a:t>
            </a:r>
            <a:r>
              <a:rPr lang="ru-RU" sz="1600" dirty="0" smtClean="0">
                <a:latin typeface="Yu Gothic UI Light" panose="020B0300000000000000" pitchFamily="34" charset="-128"/>
                <a:ea typeface="Yu Gothic UI Light" panose="020B0300000000000000" pitchFamily="34" charset="-128"/>
              </a:rPr>
              <a:t>обязаны </a:t>
            </a:r>
            <a:r>
              <a:rPr lang="ru-RU" sz="1600" dirty="0">
                <a:latin typeface="Yu Gothic UI Light" panose="020B0300000000000000" pitchFamily="34" charset="-128"/>
                <a:ea typeface="Yu Gothic UI Light" panose="020B0300000000000000" pitchFamily="34" charset="-128"/>
              </a:rPr>
              <a:t>созданию более быстрых компьютеров</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среднестатистической шахматной позиции </a:t>
            </a:r>
            <a:r>
              <a:rPr lang="ru-RU" sz="1600" dirty="0" smtClean="0">
                <a:latin typeface="Yu Gothic UI Light" panose="020B0300000000000000" pitchFamily="34" charset="-128"/>
                <a:ea typeface="Yu Gothic UI Light" panose="020B0300000000000000" pitchFamily="34" charset="-128"/>
              </a:rPr>
              <a:t>возможно 35 ходов, следовательно для </a:t>
            </a:r>
            <a:r>
              <a:rPr lang="ru-RU" sz="1600" dirty="0">
                <a:latin typeface="Yu Gothic UI Light" panose="020B0300000000000000" pitchFamily="34" charset="-128"/>
                <a:ea typeface="Yu Gothic UI Light" panose="020B0300000000000000" pitchFamily="34" charset="-128"/>
              </a:rPr>
              <a:t>полного перебора вариантов на 1 </a:t>
            </a:r>
            <a:r>
              <a:rPr lang="ru-RU" sz="1600" dirty="0" err="1">
                <a:latin typeface="Yu Gothic UI Light" panose="020B0300000000000000" pitchFamily="34" charset="-128"/>
                <a:ea typeface="Yu Gothic UI Light" panose="020B0300000000000000" pitchFamily="34" charset="-128"/>
              </a:rPr>
              <a:t>полуход</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потребуется </a:t>
            </a:r>
            <a:r>
              <a:rPr lang="ru-RU" sz="1600" dirty="0">
                <a:latin typeface="Yu Gothic UI Light" panose="020B0300000000000000" pitchFamily="34" charset="-128"/>
                <a:ea typeface="Yu Gothic UI Light" panose="020B0300000000000000" pitchFamily="34" charset="-128"/>
              </a:rPr>
              <a:t>просмотреть 35 позиций, на </a:t>
            </a:r>
            <a:r>
              <a:rPr lang="ru-RU" sz="1600" dirty="0" smtClean="0">
                <a:latin typeface="Yu Gothic UI Light" panose="020B0300000000000000" pitchFamily="34" charset="-128"/>
                <a:ea typeface="Yu Gothic UI Light" panose="020B0300000000000000" pitchFamily="34" charset="-128"/>
              </a:rPr>
              <a:t>2 — 1225 </a:t>
            </a:r>
            <a:r>
              <a:rPr lang="ru-RU" sz="1600" dirty="0">
                <a:latin typeface="Yu Gothic UI Light" panose="020B0300000000000000" pitchFamily="34" charset="-128"/>
                <a:ea typeface="Yu Gothic UI Light" panose="020B0300000000000000" pitchFamily="34" charset="-128"/>
              </a:rPr>
              <a:t>и т.д. (см. таблицу выше). </a:t>
            </a:r>
            <a:r>
              <a:rPr lang="ru-RU" sz="1600" dirty="0" smtClean="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Каисса» была способна просматривать 200 позиций в секунду. В 1999 </a:t>
            </a:r>
            <a:r>
              <a:rPr lang="ru-RU" sz="1600" dirty="0" smtClean="0">
                <a:latin typeface="Yu Gothic UI Light" panose="020B0300000000000000" pitchFamily="34" charset="-128"/>
                <a:ea typeface="Yu Gothic UI Light" panose="020B0300000000000000" pitchFamily="34" charset="-128"/>
              </a:rPr>
              <a:t>году программа </a:t>
            </a:r>
            <a:r>
              <a:rPr lang="ru-RU" sz="1600" dirty="0" err="1" smtClean="0">
                <a:latin typeface="Yu Gothic UI Light" panose="020B0300000000000000" pitchFamily="34" charset="-128"/>
                <a:ea typeface="Yu Gothic UI Light" panose="020B0300000000000000" pitchFamily="34" charset="-128"/>
              </a:rPr>
              <a:t>Shredder</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на персональном компьютере </a:t>
            </a:r>
            <a:r>
              <a:rPr lang="ru-RU" sz="1600" dirty="0" smtClean="0">
                <a:latin typeface="Yu Gothic UI Light" panose="020B0300000000000000" pitchFamily="34" charset="-128"/>
                <a:ea typeface="Yu Gothic UI Light" panose="020B0300000000000000" pitchFamily="34" charset="-128"/>
              </a:rPr>
              <a:t>могла </a:t>
            </a:r>
            <a:r>
              <a:rPr lang="ru-RU" sz="1600" dirty="0">
                <a:latin typeface="Yu Gothic UI Light" panose="020B0300000000000000" pitchFamily="34" charset="-128"/>
                <a:ea typeface="Yu Gothic UI Light" panose="020B0300000000000000" pitchFamily="34" charset="-128"/>
              </a:rPr>
              <a:t>просматривать примерно 20 000 позиций в секунду. Нынешний лидер рейтингов, программа </a:t>
            </a:r>
            <a:r>
              <a:rPr lang="ru-RU" sz="1600" dirty="0" err="1">
                <a:latin typeface="Yu Gothic UI Light" panose="020B0300000000000000" pitchFamily="34" charset="-128"/>
                <a:ea typeface="Yu Gothic UI Light" panose="020B0300000000000000" pitchFamily="34" charset="-128"/>
              </a:rPr>
              <a:t>Stockfish</a:t>
            </a:r>
            <a:r>
              <a:rPr lang="ru-RU" sz="1600" dirty="0">
                <a:latin typeface="Yu Gothic UI Light" panose="020B0300000000000000" pitchFamily="34" charset="-128"/>
                <a:ea typeface="Yu Gothic UI Light" panose="020B0300000000000000" pitchFamily="34" charset="-128"/>
              </a:rPr>
              <a:t>, на современном </a:t>
            </a:r>
            <a:r>
              <a:rPr lang="ru-RU" sz="1600" dirty="0" smtClean="0">
                <a:latin typeface="Yu Gothic UI Light" panose="020B0300000000000000" pitchFamily="34" charset="-128"/>
                <a:ea typeface="Yu Gothic UI Light" panose="020B0300000000000000" pitchFamily="34" charset="-128"/>
              </a:rPr>
              <a:t>ноутбуке — около </a:t>
            </a:r>
            <a:r>
              <a:rPr lang="ru-RU" sz="1600" dirty="0">
                <a:latin typeface="Yu Gothic UI Light" panose="020B0300000000000000" pitchFamily="34" charset="-128"/>
                <a:ea typeface="Yu Gothic UI Light" panose="020B0300000000000000" pitchFamily="34" charset="-128"/>
              </a:rPr>
              <a:t>1 млн позиций. В 1998 году </a:t>
            </a:r>
            <a:r>
              <a:rPr lang="ru-RU" sz="1600" dirty="0" smtClean="0">
                <a:latin typeface="Yu Gothic UI Light" panose="020B0300000000000000" pitchFamily="34" charset="-128"/>
                <a:ea typeface="Yu Gothic UI Light" panose="020B0300000000000000" pitchFamily="34" charset="-128"/>
              </a:rPr>
              <a:t>суперкомпьютер </a:t>
            </a:r>
            <a:r>
              <a:rPr lang="en-US" sz="1600" dirty="0" smtClean="0">
                <a:latin typeface="Yu Gothic UI Light" panose="020B0300000000000000" pitchFamily="34" charset="-128"/>
                <a:ea typeface="Yu Gothic UI Light" panose="020B0300000000000000" pitchFamily="34" charset="-128"/>
              </a:rPr>
              <a:t>Deep Blue</a:t>
            </a:r>
            <a:r>
              <a:rPr lang="ru-RU" sz="1600" dirty="0" smtClean="0">
                <a:latin typeface="Yu Gothic UI Light" panose="020B0300000000000000" pitchFamily="34" charset="-128"/>
                <a:ea typeface="Yu Gothic UI Light" panose="020B0300000000000000" pitchFamily="34" charset="-128"/>
              </a:rPr>
              <a:t> мог </a:t>
            </a:r>
            <a:r>
              <a:rPr lang="ru-RU" sz="1600" dirty="0">
                <a:latin typeface="Yu Gothic UI Light" panose="020B0300000000000000" pitchFamily="34" charset="-128"/>
                <a:ea typeface="Yu Gothic UI Light" panose="020B0300000000000000" pitchFamily="34" charset="-128"/>
              </a:rPr>
              <a:t>позволить себе 300 млн позиций в секунду. Но даже </a:t>
            </a:r>
            <a:r>
              <a:rPr lang="ru-RU" sz="1600" dirty="0" smtClean="0">
                <a:latin typeface="Yu Gothic UI Light" panose="020B0300000000000000" pitchFamily="34" charset="-128"/>
                <a:ea typeface="Yu Gothic UI Light" panose="020B0300000000000000" pitchFamily="34" charset="-128"/>
              </a:rPr>
              <a:t>он, </a:t>
            </a:r>
            <a:r>
              <a:rPr lang="ru-RU" sz="1600" dirty="0">
                <a:latin typeface="Yu Gothic UI Light" panose="020B0300000000000000" pitchFamily="34" charset="-128"/>
                <a:ea typeface="Yu Gothic UI Light" panose="020B0300000000000000" pitchFamily="34" charset="-128"/>
              </a:rPr>
              <a:t>используя полный перебор, </a:t>
            </a:r>
            <a:r>
              <a:rPr lang="ru-RU" sz="1600" dirty="0" smtClean="0">
                <a:latin typeface="Yu Gothic UI Light" panose="020B0300000000000000" pitchFamily="34" charset="-128"/>
                <a:ea typeface="Yu Gothic UI Light" panose="020B0300000000000000" pitchFamily="34" charset="-128"/>
              </a:rPr>
              <a:t>должен был </a:t>
            </a:r>
            <a:r>
              <a:rPr lang="ru-RU" sz="1600" dirty="0">
                <a:latin typeface="Yu Gothic UI Light" panose="020B0300000000000000" pitchFamily="34" charset="-128"/>
                <a:ea typeface="Yu Gothic UI Light" panose="020B0300000000000000" pitchFamily="34" charset="-128"/>
              </a:rPr>
              <a:t>бы потратить </a:t>
            </a:r>
            <a:r>
              <a:rPr lang="ru-RU" sz="1600" dirty="0" smtClean="0">
                <a:latin typeface="Yu Gothic UI Light" panose="020B0300000000000000" pitchFamily="34" charset="-128"/>
                <a:ea typeface="Yu Gothic UI Light" panose="020B0300000000000000" pitchFamily="34" charset="-128"/>
              </a:rPr>
              <a:t>около 356 лет </a:t>
            </a:r>
            <a:r>
              <a:rPr lang="ru-RU" sz="1600" dirty="0">
                <a:latin typeface="Yu Gothic UI Light" panose="020B0300000000000000" pitchFamily="34" charset="-128"/>
                <a:ea typeface="Yu Gothic UI Light" panose="020B0300000000000000" pitchFamily="34" charset="-128"/>
              </a:rPr>
              <a:t>чтобы найти решение к задаче, изображённой на </a:t>
            </a:r>
            <a:r>
              <a:rPr lang="ru-RU" sz="1600" dirty="0" smtClean="0">
                <a:latin typeface="Yu Gothic UI Light" panose="020B0300000000000000" pitchFamily="34" charset="-128"/>
                <a:ea typeface="Yu Gothic UI Light" panose="020B0300000000000000" pitchFamily="34" charset="-128"/>
              </a:rPr>
              <a:t>диаграмме (мат в 6 ходов). </a:t>
            </a:r>
            <a:r>
              <a:rPr lang="ru-RU" sz="1600" dirty="0">
                <a:latin typeface="Yu Gothic UI Light" panose="020B0300000000000000" pitchFamily="34" charset="-128"/>
                <a:ea typeface="Yu Gothic UI Light" panose="020B0300000000000000" pitchFamily="34" charset="-128"/>
              </a:rPr>
              <a:t>Однако любая сильная современная программа находит решение на настольном компьютере менее чем за секунду. </a:t>
            </a:r>
            <a:r>
              <a:rPr lang="ru-RU" sz="1600" dirty="0" smtClean="0">
                <a:latin typeface="Yu Gothic UI Light" panose="020B0300000000000000" pitchFamily="34" charset="-128"/>
                <a:ea typeface="Yu Gothic UI Light" panose="020B0300000000000000" pitchFamily="34" charset="-128"/>
              </a:rPr>
              <a:t>При игре на аналогичном оборудовании разница в рейтинге между чемпионом 2008 года и чемпионом 2015 года — около 300 пунктов </a:t>
            </a:r>
            <a:r>
              <a:rPr lang="ru-RU" sz="1600" dirty="0" err="1" smtClean="0">
                <a:latin typeface="Yu Gothic UI Light" panose="020B0300000000000000" pitchFamily="34" charset="-128"/>
                <a:ea typeface="Yu Gothic UI Light" panose="020B0300000000000000" pitchFamily="34" charset="-128"/>
              </a:rPr>
              <a:t>Эло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034777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00223"/>
            <a:ext cx="4311675" cy="4311675"/>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8078" r="14404"/>
          <a:stretch/>
        </p:blipFill>
        <p:spPr>
          <a:xfrm>
            <a:off x="6518094" y="878890"/>
            <a:ext cx="4035766" cy="211532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247" y="3001170"/>
            <a:ext cx="3481460" cy="2210728"/>
          </a:xfrm>
          <a:prstGeom prst="rect">
            <a:avLst/>
          </a:prstGeom>
        </p:spPr>
      </p:pic>
      <p:sp>
        <p:nvSpPr>
          <p:cNvPr id="9" name="Прямоугольник 8"/>
          <p:cNvSpPr/>
          <p:nvPr/>
        </p:nvSpPr>
        <p:spPr>
          <a:xfrm>
            <a:off x="805658" y="5361595"/>
            <a:ext cx="10515600" cy="1077218"/>
          </a:xfrm>
          <a:prstGeom prst="rect">
            <a:avLst/>
          </a:prstGeom>
        </p:spPr>
        <p:txBody>
          <a:bodyPr wrap="square">
            <a:spAutoFit/>
          </a:bodyPr>
          <a:lstStyle/>
          <a:p>
            <a:pPr indent="358775"/>
            <a:r>
              <a:rPr lang="ru-RU" sz="1600" dirty="0" smtClean="0">
                <a:latin typeface="Yu Gothic UI Light" panose="020B0300000000000000" pitchFamily="34" charset="-128"/>
                <a:ea typeface="Yu Gothic UI Light" panose="020B0300000000000000" pitchFamily="34" charset="-128"/>
              </a:rPr>
              <a:t>Число </a:t>
            </a:r>
            <a:r>
              <a:rPr lang="ru-RU" sz="1600" dirty="0">
                <a:latin typeface="Yu Gothic UI Light" panose="020B0300000000000000" pitchFamily="34" charset="-128"/>
                <a:ea typeface="Yu Gothic UI Light" panose="020B0300000000000000" pitchFamily="34" charset="-128"/>
              </a:rPr>
              <a:t>Шеннона — оценочное минимальное количество неповторяющихся шахматных партий, вычисленное в 1950 году американским математиком Клодом Шенноном. Составляет приблизительно 10</a:t>
            </a:r>
            <a:r>
              <a:rPr lang="ru-RU" sz="1600" baseline="30000" dirty="0">
                <a:latin typeface="Yu Gothic UI Light" panose="020B0300000000000000" pitchFamily="34" charset="-128"/>
                <a:ea typeface="Yu Gothic UI Light" panose="020B0300000000000000" pitchFamily="34" charset="-128"/>
              </a:rPr>
              <a:t>118</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сравнения — количество атомов в наблюдаемой Вселенной составляет по разным оценкам от </a:t>
            </a:r>
            <a:r>
              <a:rPr lang="ru-RU" sz="1600" dirty="0" smtClean="0">
                <a:latin typeface="Yu Gothic UI Light" panose="020B0300000000000000" pitchFamily="34" charset="-128"/>
                <a:ea typeface="Yu Gothic UI Light" panose="020B0300000000000000" pitchFamily="34" charset="-128"/>
              </a:rPr>
              <a:t>4×10</a:t>
            </a:r>
            <a:r>
              <a:rPr lang="ru-RU" sz="1600" baseline="30000" dirty="0" smtClean="0">
                <a:latin typeface="Yu Gothic UI Light" panose="020B0300000000000000" pitchFamily="34" charset="-128"/>
                <a:ea typeface="Yu Gothic UI Light" panose="020B0300000000000000" pitchFamily="34" charset="-128"/>
              </a:rPr>
              <a:t>79</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до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81</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то есть в 10</a:t>
            </a:r>
            <a:r>
              <a:rPr lang="ru-RU" sz="1600" baseline="30000" dirty="0">
                <a:latin typeface="Yu Gothic UI Light" panose="020B0300000000000000" pitchFamily="34" charset="-128"/>
                <a:ea typeface="Yu Gothic UI Light" panose="020B0300000000000000" pitchFamily="34" charset="-128"/>
              </a:rPr>
              <a:t>40</a:t>
            </a:r>
            <a:r>
              <a:rPr lang="ru-RU" sz="1600" dirty="0">
                <a:latin typeface="Yu Gothic UI Light" panose="020B0300000000000000" pitchFamily="34" charset="-128"/>
                <a:ea typeface="Yu Gothic UI Light" panose="020B0300000000000000" pitchFamily="34" charset="-128"/>
              </a:rPr>
              <a:t> раз меньше числа Шеннона.</a:t>
            </a:r>
          </a:p>
        </p:txBody>
      </p:sp>
    </p:spTree>
    <p:extLst>
      <p:ext uri="{BB962C8B-B14F-4D97-AF65-F5344CB8AC3E}">
        <p14:creationId xmlns:p14="http://schemas.microsoft.com/office/powerpoint/2010/main" val="2334198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Brute force</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627" y="1095719"/>
            <a:ext cx="2737097" cy="2124635"/>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101843"/>
            <a:ext cx="2729753" cy="2118511"/>
          </a:xfrm>
          <a:prstGeom prst="rect">
            <a:avLst/>
          </a:prstGeom>
        </p:spPr>
      </p:pic>
      <p:sp>
        <p:nvSpPr>
          <p:cNvPr id="14" name="Прямоугольник 13"/>
          <p:cNvSpPr/>
          <p:nvPr/>
        </p:nvSpPr>
        <p:spPr>
          <a:xfrm>
            <a:off x="3970151" y="1095719"/>
            <a:ext cx="1817585" cy="1200329"/>
          </a:xfrm>
          <a:prstGeom prst="rect">
            <a:avLst/>
          </a:prstGeom>
        </p:spPr>
        <p:txBody>
          <a:bodyPr wrap="square">
            <a:spAutoFit/>
          </a:bodyPr>
          <a:lstStyle/>
          <a:p>
            <a:r>
              <a:rPr lang="ru-RU" sz="2400" dirty="0" smtClean="0">
                <a:latin typeface="Bebas Neue Bold" panose="020B0606020202050201" pitchFamily="34" charset="-52"/>
              </a:rPr>
              <a:t>Мозг</a:t>
            </a:r>
          </a:p>
          <a:p>
            <a:r>
              <a:rPr lang="ru-RU" sz="2400" dirty="0" smtClean="0">
                <a:latin typeface="Bebas Neue Bold" panose="020B0606020202050201" pitchFamily="34" charset="-52"/>
              </a:rPr>
              <a:t>среднего </a:t>
            </a:r>
            <a:r>
              <a:rPr lang="ru-RU" sz="2400" dirty="0">
                <a:latin typeface="Bebas Neue Bold" panose="020B0606020202050201" pitchFamily="34" charset="-52"/>
              </a:rPr>
              <a:t>человека</a:t>
            </a:r>
          </a:p>
        </p:txBody>
      </p:sp>
      <p:sp>
        <p:nvSpPr>
          <p:cNvPr id="15" name="Прямоугольник 14"/>
          <p:cNvSpPr/>
          <p:nvPr/>
        </p:nvSpPr>
        <p:spPr>
          <a:xfrm>
            <a:off x="9334083" y="1095719"/>
            <a:ext cx="1817585" cy="1938992"/>
          </a:xfrm>
          <a:prstGeom prst="rect">
            <a:avLst/>
          </a:prstGeom>
        </p:spPr>
        <p:txBody>
          <a:bodyPr wrap="square">
            <a:spAutoFit/>
          </a:bodyPr>
          <a:lstStyle/>
          <a:p>
            <a:r>
              <a:rPr lang="ru-RU" sz="2400" dirty="0" smtClean="0">
                <a:latin typeface="Bebas Neue Bold" panose="020B0606020202050201" pitchFamily="34" charset="-52"/>
              </a:rPr>
              <a:t>Самый мощный компьютерный процессор </a:t>
            </a:r>
            <a:r>
              <a:rPr lang="ru-RU" sz="2400" smtClean="0">
                <a:latin typeface="Bebas Neue Bold" panose="020B0606020202050201" pitchFamily="34" charset="-52"/>
              </a:rPr>
              <a:t>(2017)</a:t>
            </a:r>
            <a:endParaRPr lang="ru-RU" sz="2400" dirty="0">
              <a:latin typeface="Bebas Neue Bold" panose="020B0606020202050201" pitchFamily="34" charset="-52"/>
            </a:endParaRPr>
          </a:p>
        </p:txBody>
      </p:sp>
      <p:sp>
        <p:nvSpPr>
          <p:cNvPr id="16" name="Прямоугольник 15"/>
          <p:cNvSpPr/>
          <p:nvPr/>
        </p:nvSpPr>
        <p:spPr>
          <a:xfrm>
            <a:off x="1035627" y="3409283"/>
            <a:ext cx="4752109" cy="2677656"/>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86 млрд </a:t>
            </a:r>
            <a:r>
              <a:rPr lang="ru-RU" sz="1600" dirty="0" smtClean="0">
                <a:latin typeface="Yu Gothic UI Light" panose="020B0300000000000000" pitchFamily="34" charset="-128"/>
                <a:ea typeface="Yu Gothic UI Light" panose="020B0300000000000000" pitchFamily="34" charset="-128"/>
              </a:rPr>
              <a:t>нейронов, 150</a:t>
            </a:r>
            <a:r>
              <a:rPr lang="en-US" sz="1600" dirty="0" smtClean="0">
                <a:latin typeface="Yu Gothic UI Light" panose="020B0300000000000000" pitchFamily="34" charset="-128"/>
                <a:ea typeface="Yu Gothic UI Light" panose="020B0300000000000000" pitchFamily="34" charset="-128"/>
              </a:rPr>
              <a:t>—1000</a:t>
            </a:r>
            <a:r>
              <a:rPr lang="ru-RU" sz="1600" dirty="0" smtClean="0">
                <a:latin typeface="Yu Gothic UI Light" panose="020B0300000000000000" pitchFamily="34" charset="-128"/>
                <a:ea typeface="Yu Gothic UI Light" panose="020B0300000000000000" pitchFamily="34" charset="-128"/>
              </a:rPr>
              <a:t> трлн синапсов.</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Каждый </a:t>
            </a:r>
            <a:r>
              <a:rPr lang="ru-RU" sz="1600" dirty="0">
                <a:latin typeface="Yu Gothic UI Light" panose="020B0300000000000000" pitchFamily="34" charset="-128"/>
                <a:ea typeface="Yu Gothic UI Light" panose="020B0300000000000000" pitchFamily="34" charset="-128"/>
              </a:rPr>
              <a:t>синапс имеет порядка 1000 молекулярных </a:t>
            </a:r>
            <a:r>
              <a:rPr lang="ru-RU" sz="1600" dirty="0" smtClean="0">
                <a:latin typeface="Yu Gothic UI Light" panose="020B0300000000000000" pitchFamily="34" charset="-128"/>
                <a:ea typeface="Yu Gothic UI Light" panose="020B0300000000000000" pitchFamily="34" charset="-128"/>
              </a:rPr>
              <a:t>триггеров, таким </a:t>
            </a:r>
            <a:r>
              <a:rPr lang="ru-RU" sz="1600" dirty="0">
                <a:latin typeface="Yu Gothic UI Light" panose="020B0300000000000000" pitchFamily="34" charset="-128"/>
                <a:ea typeface="Yu Gothic UI Light" panose="020B0300000000000000" pitchFamily="34" charset="-128"/>
              </a:rPr>
              <a:t>образом, грубый эквивалент мозга в </a:t>
            </a:r>
            <a:r>
              <a:rPr lang="ru-RU" sz="1600" dirty="0" smtClean="0">
                <a:latin typeface="Yu Gothic UI Light" panose="020B0300000000000000" pitchFamily="34" charset="-128"/>
                <a:ea typeface="Yu Gothic UI Light" panose="020B0300000000000000" pitchFamily="34" charset="-128"/>
              </a:rPr>
              <a:t>транзисторах: 150 </a:t>
            </a:r>
            <a:r>
              <a:rPr lang="ru-RU" sz="1600" dirty="0" err="1" smtClean="0">
                <a:latin typeface="Yu Gothic UI Light" panose="020B0300000000000000" pitchFamily="34" charset="-128"/>
                <a:ea typeface="Yu Gothic UI Light" panose="020B0300000000000000" pitchFamily="34" charset="-128"/>
              </a:rPr>
              <a:t>квдрлн</a:t>
            </a:r>
            <a:r>
              <a:rPr lang="en-US" sz="1600" dirty="0" smtClean="0">
                <a:latin typeface="Yu Gothic UI Light" panose="020B0300000000000000" pitchFamily="34" charset="-128"/>
                <a:ea typeface="Yu Gothic UI Light" panose="020B0300000000000000" pitchFamily="34" charset="-128"/>
              </a:rPr>
              <a:t> — 1 </a:t>
            </a:r>
            <a:r>
              <a:rPr lang="ru-RU" sz="1600" dirty="0" err="1" smtClean="0">
                <a:latin typeface="Yu Gothic UI Light" panose="020B0300000000000000" pitchFamily="34" charset="-128"/>
                <a:ea typeface="Yu Gothic UI Light" panose="020B0300000000000000" pitchFamily="34" charset="-128"/>
              </a:rPr>
              <a:t>квнтлн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(1,5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17</a:t>
            </a:r>
            <a:r>
              <a:rPr lang="ru-RU" sz="1600" dirty="0" smtClean="0">
                <a:latin typeface="Yu Gothic UI Light" panose="020B0300000000000000" pitchFamily="34" charset="-128"/>
                <a:ea typeface="Yu Gothic UI Light" panose="020B0300000000000000" pitchFamily="34" charset="-128"/>
              </a:rPr>
              <a:t> — 1,0 × 10</a:t>
            </a:r>
            <a:r>
              <a:rPr lang="ru-RU" sz="1600" baseline="30000" dirty="0" smtClean="0">
                <a:latin typeface="Yu Gothic UI Light" panose="020B0300000000000000" pitchFamily="34" charset="-128"/>
                <a:ea typeface="Yu Gothic UI Light" panose="020B0300000000000000" pitchFamily="34" charset="-128"/>
              </a:rPr>
              <a:t>18</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Рабочая частота: 1000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3</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Гц.</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Предельная производительность (примерно):</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1,5 </a:t>
            </a:r>
            <a:r>
              <a:rPr lang="ru-RU" sz="2400" dirty="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10</a:t>
            </a:r>
            <a:r>
              <a:rPr lang="ru-RU" sz="2400" baseline="30000" dirty="0" smtClean="0">
                <a:latin typeface="Yu Gothic UI Light" panose="020B0300000000000000" pitchFamily="34" charset="-128"/>
                <a:ea typeface="Yu Gothic UI Light" panose="020B0300000000000000" pitchFamily="34" charset="-128"/>
              </a:rPr>
              <a:t>20</a:t>
            </a:r>
            <a:r>
              <a:rPr lang="ru-RU" sz="2400" dirty="0" smtClean="0">
                <a:latin typeface="Yu Gothic UI Light" panose="020B0300000000000000" pitchFamily="34" charset="-128"/>
                <a:ea typeface="Yu Gothic UI Light" panose="020B0300000000000000" pitchFamily="34" charset="-128"/>
              </a:rPr>
              <a:t> — 1,0 × 10</a:t>
            </a:r>
            <a:r>
              <a:rPr lang="ru-RU" sz="2400" baseline="30000" dirty="0" smtClean="0">
                <a:latin typeface="Yu Gothic UI Light" panose="020B0300000000000000" pitchFamily="34" charset="-128"/>
                <a:ea typeface="Yu Gothic UI Light" panose="020B0300000000000000" pitchFamily="34" charset="-128"/>
              </a:rPr>
              <a:t>21</a:t>
            </a:r>
            <a:r>
              <a:rPr lang="ru-RU" sz="2400" dirty="0" smtClean="0">
                <a:latin typeface="Yu Gothic UI Light" panose="020B0300000000000000" pitchFamily="34" charset="-128"/>
                <a:ea typeface="Yu Gothic UI Light" panose="020B0300000000000000" pitchFamily="34" charset="-128"/>
              </a:rPr>
              <a:t> (Гц </a:t>
            </a:r>
            <a:r>
              <a:rPr lang="ru-RU" sz="2400" dirty="0">
                <a:latin typeface="Yu Gothic UI Light" panose="020B0300000000000000" pitchFamily="34" charset="-128"/>
                <a:ea typeface="Yu Gothic UI Light" panose="020B0300000000000000" pitchFamily="34" charset="-128"/>
              </a:rPr>
              <a:t>× Т)</a:t>
            </a:r>
          </a:p>
        </p:txBody>
      </p:sp>
      <p:sp>
        <p:nvSpPr>
          <p:cNvPr id="17" name="Прямоугольник 16"/>
          <p:cNvSpPr/>
          <p:nvPr/>
        </p:nvSpPr>
        <p:spPr>
          <a:xfrm>
            <a:off x="6403440" y="3409283"/>
            <a:ext cx="4748228" cy="2677656"/>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10 млрд </a:t>
            </a:r>
            <a:r>
              <a:rPr lang="ru-RU" sz="1600" dirty="0">
                <a:latin typeface="Yu Gothic UI Light" panose="020B0300000000000000" pitchFamily="34" charset="-128"/>
                <a:ea typeface="Yu Gothic UI Light" panose="020B0300000000000000" pitchFamily="34" charset="-128"/>
              </a:rPr>
              <a:t>транзисторов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 самая </a:t>
            </a:r>
            <a:r>
              <a:rPr lang="ru-RU" sz="1600" dirty="0">
                <a:latin typeface="Yu Gothic UI Light" panose="020B0300000000000000" pitchFamily="34" charset="-128"/>
                <a:ea typeface="Yu Gothic UI Light" panose="020B0300000000000000" pitchFamily="34" charset="-128"/>
              </a:rPr>
              <a:t>большая программируемая пользователем вентильная </a:t>
            </a:r>
            <a:r>
              <a:rPr lang="ru-RU" sz="1600" dirty="0" smtClean="0">
                <a:latin typeface="Yu Gothic UI Light" panose="020B0300000000000000" pitchFamily="34" charset="-128"/>
                <a:ea typeface="Yu Gothic UI Light" panose="020B0300000000000000" pitchFamily="34" charset="-128"/>
              </a:rPr>
              <a:t>матрица (</a:t>
            </a:r>
            <a:r>
              <a:rPr lang="en-US" sz="1600" dirty="0" smtClean="0">
                <a:latin typeface="Yu Gothic UI Light" panose="020B0300000000000000" pitchFamily="34" charset="-128"/>
                <a:ea typeface="Yu Gothic UI Light" panose="020B0300000000000000" pitchFamily="34" charset="-128"/>
              </a:rPr>
              <a:t>FPGA)</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 млрд </a:t>
            </a:r>
            <a:r>
              <a:rPr lang="ru-RU" sz="1600" dirty="0">
                <a:latin typeface="Yu Gothic UI Light" panose="020B0300000000000000" pitchFamily="34" charset="-128"/>
                <a:ea typeface="Yu Gothic UI Light" panose="020B0300000000000000" pitchFamily="34" charset="-128"/>
              </a:rPr>
              <a:t>транзисторов (2,0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Частота </a:t>
            </a:r>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4,133 × 10</a:t>
            </a:r>
            <a:r>
              <a:rPr lang="ru-RU" sz="1600" baseline="30000" dirty="0" smtClean="0">
                <a:latin typeface="Yu Gothic UI Light" panose="020B0300000000000000" pitchFamily="34" charset="-128"/>
                <a:ea typeface="Yu Gothic UI Light" panose="020B0300000000000000" pitchFamily="34" charset="-128"/>
              </a:rPr>
              <a:t>9</a:t>
            </a:r>
            <a:r>
              <a:rPr lang="ru-RU" sz="1600" dirty="0" smtClean="0">
                <a:latin typeface="Yu Gothic UI Light" panose="020B0300000000000000" pitchFamily="34" charset="-128"/>
                <a:ea typeface="Yu Gothic UI Light" panose="020B0300000000000000" pitchFamily="34" charset="-128"/>
              </a:rPr>
              <a:t> Гц, </a:t>
            </a:r>
            <a:r>
              <a:rPr lang="ru-RU" sz="1600" dirty="0">
                <a:latin typeface="Yu Gothic UI Light" panose="020B0300000000000000" pitchFamily="34" charset="-128"/>
                <a:ea typeface="Yu Gothic UI Light" panose="020B0300000000000000" pitchFamily="34" charset="-128"/>
              </a:rPr>
              <a:t>рекордная рабочая частота для процессора: 8,</a:t>
            </a:r>
            <a:r>
              <a:rPr lang="en-US" sz="1600" dirty="0">
                <a:latin typeface="Yu Gothic UI Light" panose="020B0300000000000000" pitchFamily="34" charset="-128"/>
                <a:ea typeface="Yu Gothic UI Light" panose="020B0300000000000000" pitchFamily="34" charset="-128"/>
              </a:rPr>
              <a:t>805</a:t>
            </a:r>
            <a:r>
              <a:rPr lang="ru-RU" sz="1600" dirty="0">
                <a:latin typeface="Yu Gothic UI Light" panose="020B0300000000000000" pitchFamily="34" charset="-128"/>
                <a:ea typeface="Yu Gothic UI Light" panose="020B0300000000000000" pitchFamily="34" charset="-128"/>
              </a:rPr>
              <a:t> × 10</a:t>
            </a:r>
            <a:r>
              <a:rPr lang="ru-RU" sz="1600" baseline="30000" dirty="0">
                <a:latin typeface="Yu Gothic UI Light" panose="020B0300000000000000" pitchFamily="34" charset="-128"/>
                <a:ea typeface="Yu Gothic UI Light" panose="020B0300000000000000" pitchFamily="34" charset="-128"/>
              </a:rPr>
              <a:t>9 </a:t>
            </a:r>
            <a:r>
              <a:rPr lang="ru-RU" sz="1600" dirty="0">
                <a:latin typeface="Yu Gothic UI Light" panose="020B0300000000000000" pitchFamily="34" charset="-128"/>
                <a:ea typeface="Yu Gothic UI Light" panose="020B0300000000000000" pitchFamily="34" charset="-128"/>
              </a:rPr>
              <a:t>Гц</a:t>
            </a:r>
            <a:r>
              <a:rPr lang="en-US" sz="1600" dirty="0">
                <a:latin typeface="Yu Gothic UI Light" panose="020B0300000000000000" pitchFamily="34" charset="-128"/>
                <a:ea typeface="Yu Gothic UI Light" panose="020B0300000000000000" pitchFamily="34" charset="-128"/>
              </a:rPr>
              <a:t> (AMD FX-8150, 1,2 </a:t>
            </a:r>
            <a:r>
              <a:rPr lang="ru-RU" sz="1600" dirty="0">
                <a:latin typeface="Yu Gothic UI Light" panose="020B0300000000000000" pitchFamily="34" charset="-128"/>
                <a:ea typeface="Yu Gothic UI Light" panose="020B0300000000000000" pitchFamily="34" charset="-128"/>
              </a:rPr>
              <a:t>млрд транзисторов</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 </a:t>
            </a:r>
          </a:p>
          <a:p>
            <a:r>
              <a:rPr lang="ru-RU" sz="1600" dirty="0">
                <a:latin typeface="Yu Gothic UI Light" panose="020B0300000000000000" pitchFamily="34" charset="-128"/>
                <a:ea typeface="Yu Gothic UI Light" panose="020B0300000000000000" pitchFamily="34" charset="-128"/>
              </a:rPr>
              <a:t>Предельная </a:t>
            </a:r>
            <a:r>
              <a:rPr lang="ru-RU" sz="1600" dirty="0" smtClean="0">
                <a:latin typeface="Yu Gothic UI Light" panose="020B0300000000000000" pitchFamily="34" charset="-128"/>
                <a:ea typeface="Yu Gothic UI Light" panose="020B0300000000000000" pitchFamily="34" charset="-128"/>
              </a:rPr>
              <a:t>производительность</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(примерно): </a:t>
            </a:r>
            <a:endParaRPr lang="ru-RU" sz="1600" dirty="0">
              <a:latin typeface="Yu Gothic UI Light" panose="020B0300000000000000" pitchFamily="34" charset="-128"/>
              <a:ea typeface="Yu Gothic UI Light" panose="020B0300000000000000" pitchFamily="34" charset="-128"/>
            </a:endParaRPr>
          </a:p>
          <a:p>
            <a:endParaRPr lang="ru-RU" sz="16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4,1 × 10</a:t>
            </a:r>
            <a:r>
              <a:rPr lang="ru-RU" sz="2400" baseline="30000" dirty="0" smtClean="0">
                <a:latin typeface="Yu Gothic UI Light" panose="020B0300000000000000" pitchFamily="34" charset="-128"/>
                <a:ea typeface="Yu Gothic UI Light" panose="020B0300000000000000" pitchFamily="34" charset="-128"/>
              </a:rPr>
              <a:t>19</a:t>
            </a:r>
            <a:r>
              <a:rPr lang="ru-RU" sz="2400" dirty="0" smtClean="0">
                <a:latin typeface="Yu Gothic UI Light" panose="020B0300000000000000" pitchFamily="34" charset="-128"/>
                <a:ea typeface="Yu Gothic UI Light" panose="020B0300000000000000" pitchFamily="34" charset="-128"/>
              </a:rPr>
              <a:t> </a:t>
            </a:r>
            <a:r>
              <a:rPr lang="ru-RU" sz="2400" dirty="0">
                <a:latin typeface="Yu Gothic UI Light" panose="020B0300000000000000" pitchFamily="34" charset="-128"/>
                <a:ea typeface="Yu Gothic UI Light" panose="020B0300000000000000" pitchFamily="34" charset="-128"/>
              </a:rPr>
              <a:t>(Гц × Т)</a:t>
            </a:r>
          </a:p>
        </p:txBody>
      </p:sp>
    </p:spTree>
    <p:extLst>
      <p:ext uri="{BB962C8B-B14F-4D97-AF65-F5344CB8AC3E}">
        <p14:creationId xmlns:p14="http://schemas.microsoft.com/office/powerpoint/2010/main" val="1148840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a:t>
            </a:r>
            <a:r>
              <a:rPr lang="ru-RU" dirty="0" smtClean="0"/>
              <a:t>Чистюли</a:t>
            </a:r>
            <a:r>
              <a:rPr lang="en-US" dirty="0" smtClean="0"/>
              <a:t>»</a:t>
            </a:r>
            <a:r>
              <a:rPr lang="ru-RU" dirty="0" smtClean="0"/>
              <a:t> против </a:t>
            </a:r>
            <a:r>
              <a:rPr lang="en-US" dirty="0" smtClean="0"/>
              <a:t>«</a:t>
            </a:r>
            <a:r>
              <a:rPr lang="ru-RU" dirty="0" err="1" smtClean="0"/>
              <a:t>грязнуль</a:t>
            </a:r>
            <a:r>
              <a:rPr lang="en-US" dirty="0" smtClean="0"/>
              <a:t>»</a:t>
            </a:r>
            <a:endParaRPr lang="ru-RU" dirty="0"/>
          </a:p>
        </p:txBody>
      </p:sp>
      <p:sp>
        <p:nvSpPr>
          <p:cNvPr id="14" name="Прямоугольник 13"/>
          <p:cNvSpPr/>
          <p:nvPr/>
        </p:nvSpPr>
        <p:spPr>
          <a:xfrm>
            <a:off x="2192482" y="1096414"/>
            <a:ext cx="3474503" cy="461665"/>
          </a:xfrm>
          <a:prstGeom prst="rect">
            <a:avLst/>
          </a:prstGeom>
        </p:spPr>
        <p:txBody>
          <a:bodyPr wrap="square">
            <a:spAutoFit/>
          </a:bodyPr>
          <a:lstStyle/>
          <a:p>
            <a:r>
              <a:rPr lang="ru-RU" sz="2400" dirty="0" smtClean="0">
                <a:latin typeface="Bebas Neue Bold" panose="020B0606020202050201" pitchFamily="34" charset="-52"/>
              </a:rPr>
              <a:t>«Чистюли» (</a:t>
            </a:r>
            <a:r>
              <a:rPr lang="en-US" sz="2400" dirty="0" smtClean="0">
                <a:latin typeface="Bebas Neue Bold" panose="020B0606020202050201" pitchFamily="34" charset="-52"/>
              </a:rPr>
              <a:t>NEATS)</a:t>
            </a:r>
            <a:endParaRPr lang="ru-RU" sz="2400" dirty="0">
              <a:latin typeface="Bebas Neue Bold" panose="020B0606020202050201" pitchFamily="34" charset="-52"/>
            </a:endParaRPr>
          </a:p>
        </p:txBody>
      </p:sp>
      <p:sp>
        <p:nvSpPr>
          <p:cNvPr id="15" name="Прямоугольник 14"/>
          <p:cNvSpPr/>
          <p:nvPr/>
        </p:nvSpPr>
        <p:spPr>
          <a:xfrm>
            <a:off x="7534433" y="1096414"/>
            <a:ext cx="3440712" cy="461665"/>
          </a:xfrm>
          <a:prstGeom prst="rect">
            <a:avLst/>
          </a:prstGeom>
        </p:spPr>
        <p:txBody>
          <a:bodyPr wrap="square">
            <a:spAutoFit/>
          </a:bodyPr>
          <a:lstStyle/>
          <a:p>
            <a:r>
              <a:rPr lang="en-US" sz="2400" dirty="0" smtClean="0">
                <a:latin typeface="Bebas Neue Bold" panose="020B0606020202050201" pitchFamily="34" charset="-52"/>
              </a:rPr>
              <a:t>«</a:t>
            </a:r>
            <a:r>
              <a:rPr lang="ru-RU" sz="2400" dirty="0" smtClean="0">
                <a:latin typeface="Bebas Neue Bold" panose="020B0606020202050201" pitchFamily="34" charset="-52"/>
              </a:rPr>
              <a:t>Грязнули» (</a:t>
            </a:r>
            <a:r>
              <a:rPr lang="en-US" sz="2400" dirty="0" smtClean="0">
                <a:latin typeface="Bebas Neue Bold" panose="020B0606020202050201" pitchFamily="34" charset="-52"/>
              </a:rPr>
              <a:t>SCRUFFIES)</a:t>
            </a:r>
            <a:endParaRPr lang="ru-RU" sz="2400" dirty="0">
              <a:latin typeface="Bebas Neue Bold" panose="020B0606020202050201" pitchFamily="34" charset="-52"/>
            </a:endParaRPr>
          </a:p>
        </p:txBody>
      </p:sp>
      <p:sp>
        <p:nvSpPr>
          <p:cNvPr id="16" name="Прямоугольник 15"/>
          <p:cNvSpPr/>
          <p:nvPr/>
        </p:nvSpPr>
        <p:spPr>
          <a:xfrm>
            <a:off x="2192292" y="1558079"/>
            <a:ext cx="3717210" cy="4585871"/>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Решения должны быть элегантными и понятными, их корректность должна быть доказана.</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логике и точной прикладной статистике, формальном (аналитическом) решении задач.</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p>
          <a:p>
            <a:r>
              <a:rPr lang="ru-RU" sz="1600" dirty="0" smtClean="0">
                <a:latin typeface="Yu Gothic UI Light" panose="020B0300000000000000" pitchFamily="34" charset="-128"/>
                <a:ea typeface="Yu Gothic UI Light" panose="020B0300000000000000" pitchFamily="34" charset="-128"/>
              </a:rPr>
              <a:t>Джон </a:t>
            </a:r>
            <a:r>
              <a:rPr lang="ru-RU" sz="1600" dirty="0" err="1">
                <a:latin typeface="Yu Gothic UI Light" panose="020B0300000000000000" pitchFamily="34" charset="-128"/>
                <a:ea typeface="Yu Gothic UI Light" panose="020B0300000000000000" pitchFamily="34" charset="-128"/>
              </a:rPr>
              <a:t>МакКарти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Аллен </a:t>
            </a:r>
            <a:r>
              <a:rPr lang="ru-RU" sz="1600" dirty="0" err="1">
                <a:latin typeface="Yu Gothic UI Light" panose="020B0300000000000000" pitchFamily="34" charset="-128"/>
                <a:ea typeface="Yu Gothic UI Light" panose="020B0300000000000000" pitchFamily="34" charset="-128"/>
              </a:rPr>
              <a:t>Ньюэлл</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Герберт А. </a:t>
            </a:r>
            <a:r>
              <a:rPr lang="ru-RU" sz="1600" dirty="0" err="1">
                <a:latin typeface="Yu Gothic UI Light" panose="020B0300000000000000" pitchFamily="34" charset="-128"/>
                <a:ea typeface="Yu Gothic UI Light" panose="020B0300000000000000" pitchFamily="34" charset="-128"/>
              </a:rPr>
              <a:t>Саймон</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Эдвард </a:t>
            </a:r>
            <a:r>
              <a:rPr lang="ru-RU" sz="1600" dirty="0" err="1">
                <a:latin typeface="Yu Gothic UI Light" panose="020B0300000000000000" pitchFamily="34" charset="-128"/>
                <a:ea typeface="Yu Gothic UI Light" panose="020B0300000000000000" pitchFamily="34" charset="-128"/>
              </a:rPr>
              <a:t>Фейгенбаум</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Роберт </a:t>
            </a:r>
            <a:r>
              <a:rPr lang="ru-RU" sz="1600" dirty="0" err="1">
                <a:latin typeface="Yu Gothic UI Light" panose="020B0300000000000000" pitchFamily="34" charset="-128"/>
                <a:ea typeface="Yu Gothic UI Light" panose="020B0300000000000000" pitchFamily="34" charset="-128"/>
              </a:rPr>
              <a:t>Ковальски</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Джуда</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Пёрл</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endParaRPr lang="en-US" sz="1600" dirty="0" smtClean="0">
              <a:latin typeface="Yu Gothic UI Light" panose="020B0300000000000000" pitchFamily="34" charset="-128"/>
              <a:ea typeface="Yu Gothic UI Light" panose="020B0300000000000000" pitchFamily="34" charset="-128"/>
            </a:endParaRPr>
          </a:p>
          <a:p>
            <a:r>
              <a:rPr lang="en-US" sz="1600" dirty="0" smtClean="0">
                <a:latin typeface="Yu Gothic UI Light" panose="020B0300000000000000" pitchFamily="34" charset="-128"/>
                <a:ea typeface="Yu Gothic UI Light" panose="020B0300000000000000" pitchFamily="34" charset="-128"/>
              </a:rPr>
              <a:t>Stanford</a:t>
            </a:r>
          </a:p>
          <a:p>
            <a:r>
              <a:rPr lang="en-US" sz="1600" dirty="0" smtClean="0">
                <a:latin typeface="Yu Gothic UI Light" panose="020B0300000000000000" pitchFamily="34" charset="-128"/>
                <a:ea typeface="Yu Gothic UI Light" panose="020B0300000000000000" pitchFamily="34" charset="-128"/>
              </a:rPr>
              <a:t>Carnegie </a:t>
            </a:r>
            <a:r>
              <a:rPr lang="en-US" sz="1600" dirty="0">
                <a:latin typeface="Yu Gothic UI Light" panose="020B0300000000000000" pitchFamily="34" charset="-128"/>
                <a:ea typeface="Yu Gothic UI Light" panose="020B0300000000000000" pitchFamily="34" charset="-128"/>
              </a:rPr>
              <a:t>Mellon </a:t>
            </a:r>
            <a:r>
              <a:rPr lang="en-US" sz="1600" dirty="0" smtClean="0">
                <a:latin typeface="Yu Gothic UI Light" panose="020B0300000000000000" pitchFamily="34" charset="-128"/>
                <a:ea typeface="Yu Gothic UI Light" panose="020B0300000000000000" pitchFamily="34" charset="-128"/>
              </a:rPr>
              <a:t>University</a:t>
            </a:r>
          </a:p>
          <a:p>
            <a:pPr>
              <a:spcAft>
                <a:spcPts val="600"/>
              </a:spcAft>
            </a:pPr>
            <a:r>
              <a:rPr lang="en-US" sz="1600" dirty="0" smtClean="0">
                <a:latin typeface="Yu Gothic UI Light" panose="020B0300000000000000" pitchFamily="34" charset="-128"/>
                <a:ea typeface="Yu Gothic UI Light" panose="020B0300000000000000" pitchFamily="34" charset="-128"/>
              </a:rPr>
              <a:t>University </a:t>
            </a:r>
            <a:r>
              <a:rPr lang="en-US" sz="1600" dirty="0">
                <a:latin typeface="Yu Gothic UI Light" panose="020B0300000000000000" pitchFamily="34" charset="-128"/>
                <a:ea typeface="Yu Gothic UI Light" panose="020B0300000000000000" pitchFamily="34" charset="-128"/>
              </a:rPr>
              <a:t>of Edinburgh</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7534433" y="1557522"/>
            <a:ext cx="3709137" cy="4016484"/>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Задачи ИИ слишком сложны или </a:t>
            </a:r>
            <a:r>
              <a:rPr lang="ru-RU" sz="1600" dirty="0" err="1" smtClean="0">
                <a:latin typeface="Yu Gothic UI Light" panose="020B0300000000000000" pitchFamily="34" charset="-128"/>
                <a:ea typeface="Yu Gothic UI Light" panose="020B0300000000000000" pitchFamily="34" charset="-128"/>
              </a:rPr>
              <a:t>невычислимы</a:t>
            </a:r>
            <a:r>
              <a:rPr lang="ru-RU" sz="1600" dirty="0" smtClean="0">
                <a:latin typeface="Yu Gothic UI Light" panose="020B0300000000000000" pitchFamily="34" charset="-128"/>
                <a:ea typeface="Yu Gothic UI Light" panose="020B0300000000000000" pitchFamily="34" charset="-128"/>
              </a:rPr>
              <a:t> при использовании гомогенных систем. Годится любое решение, которое работает на практике.</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искусном комбинировании методов.</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endParaRPr lang="en-US"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Родни </a:t>
            </a:r>
            <a:r>
              <a:rPr lang="ru-RU" sz="1600" dirty="0">
                <a:latin typeface="Yu Gothic UI Light" panose="020B0300000000000000" pitchFamily="34" charset="-128"/>
                <a:ea typeface="Yu Gothic UI Light" panose="020B0300000000000000" pitchFamily="34" charset="-128"/>
              </a:rPr>
              <a:t>Брукс</a:t>
            </a:r>
          </a:p>
          <a:p>
            <a:r>
              <a:rPr lang="ru-RU" sz="1600" dirty="0">
                <a:latin typeface="Yu Gothic UI Light" panose="020B0300000000000000" pitchFamily="34" charset="-128"/>
                <a:ea typeface="Yu Gothic UI Light" panose="020B0300000000000000" pitchFamily="34" charset="-128"/>
              </a:rPr>
              <a:t>Терри Виноград</a:t>
            </a:r>
          </a:p>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Мински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Роджер </a:t>
            </a:r>
            <a:r>
              <a:rPr lang="ru-RU" sz="1600" dirty="0" err="1">
                <a:latin typeface="Yu Gothic UI Light" panose="020B0300000000000000" pitchFamily="34" charset="-128"/>
                <a:ea typeface="Yu Gothic UI Light" panose="020B0300000000000000" pitchFamily="34" charset="-128"/>
              </a:rPr>
              <a:t>Шанк</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Даг</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Ленат</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p>
          <a:p>
            <a:r>
              <a:rPr lang="en-US" sz="1600" dirty="0" smtClean="0">
                <a:latin typeface="Yu Gothic UI Light" panose="020B0300000000000000" pitchFamily="34" charset="-128"/>
                <a:ea typeface="Yu Gothic UI Light" panose="020B0300000000000000" pitchFamily="34" charset="-128"/>
              </a:rPr>
              <a:t>MIT</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8" y="1095719"/>
            <a:ext cx="1070611" cy="160591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095720"/>
            <a:ext cx="1020764" cy="1605917"/>
          </a:xfrm>
          <a:prstGeom prst="rect">
            <a:avLst/>
          </a:prstGeom>
        </p:spPr>
      </p:pic>
    </p:spTree>
    <p:extLst>
      <p:ext uri="{BB962C8B-B14F-4D97-AF65-F5344CB8AC3E}">
        <p14:creationId xmlns:p14="http://schemas.microsoft.com/office/powerpoint/2010/main" val="4104232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99783"/>
            <a:ext cx="3546764" cy="2914997"/>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3036" b="10436"/>
          <a:stretch/>
        </p:blipFill>
        <p:spPr>
          <a:xfrm>
            <a:off x="4620490" y="2199782"/>
            <a:ext cx="2359607" cy="2914997"/>
          </a:xfrm>
          <a:prstGeom prst="rect">
            <a:avLst/>
          </a:prstGeom>
        </p:spPr>
      </p:pic>
      <p:sp>
        <p:nvSpPr>
          <p:cNvPr id="7" name="Прямоугольник 6"/>
          <p:cNvSpPr/>
          <p:nvPr/>
        </p:nvSpPr>
        <p:spPr>
          <a:xfrm>
            <a:off x="769869" y="5114780"/>
            <a:ext cx="3615095"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Уоррен </a:t>
            </a:r>
            <a:r>
              <a:rPr lang="ru-RU" sz="1600" dirty="0" err="1">
                <a:latin typeface="Yu Gothic UI Light" panose="020B0300000000000000" pitchFamily="34" charset="-128"/>
                <a:ea typeface="Yu Gothic UI Light" panose="020B0300000000000000" pitchFamily="34" charset="-128"/>
              </a:rPr>
              <a:t>Маккалок</a:t>
            </a:r>
            <a:r>
              <a:rPr lang="ru-RU" sz="1600" dirty="0">
                <a:latin typeface="Yu Gothic UI Light" panose="020B0300000000000000" pitchFamily="34" charset="-128"/>
                <a:ea typeface="Yu Gothic UI Light" panose="020B0300000000000000" pitchFamily="34" charset="-128"/>
              </a:rPr>
              <a:t> (1898—1969) — американский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 нейрофизиолог, теоретик искусственных нейронных </a:t>
            </a:r>
            <a:r>
              <a:rPr lang="ru-RU" sz="1600" dirty="0" smtClean="0">
                <a:latin typeface="Yu Gothic UI Light" panose="020B0300000000000000" pitchFamily="34" charset="-128"/>
                <a:ea typeface="Yu Gothic UI Light" panose="020B0300000000000000" pitchFamily="34" charset="-128"/>
              </a:rPr>
              <a:t>сетей.</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620490" y="5114779"/>
            <a:ext cx="2359607" cy="1077218"/>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Уолтер</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Питтс</a:t>
            </a:r>
            <a:r>
              <a:rPr lang="ru-RU" sz="1600" dirty="0">
                <a:latin typeface="Yu Gothic UI Light" panose="020B0300000000000000" pitchFamily="34" charset="-128"/>
                <a:ea typeface="Yu Gothic UI Light" panose="020B0300000000000000" pitchFamily="34" charset="-128"/>
              </a:rPr>
              <a:t> (1923—1969) — американский нейролингвистик, логик и математик XX века.</a:t>
            </a:r>
          </a:p>
        </p:txBody>
      </p:sp>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20242" t="10444" r="28121" b="8064"/>
          <a:stretch/>
        </p:blipFill>
        <p:spPr>
          <a:xfrm>
            <a:off x="7215623" y="2202732"/>
            <a:ext cx="2084948" cy="2912047"/>
          </a:xfrm>
          <a:prstGeom prst="rect">
            <a:avLst/>
          </a:prstGeom>
        </p:spPr>
      </p:pic>
      <p:sp>
        <p:nvSpPr>
          <p:cNvPr id="10" name="Прямоугольник 9"/>
          <p:cNvSpPr/>
          <p:nvPr/>
        </p:nvSpPr>
        <p:spPr>
          <a:xfrm>
            <a:off x="7215623" y="5114779"/>
            <a:ext cx="2084948"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Дональд </a:t>
            </a:r>
            <a:r>
              <a:rPr lang="ru-RU" sz="1600" dirty="0" err="1">
                <a:latin typeface="Yu Gothic UI Light" panose="020B0300000000000000" pitchFamily="34" charset="-128"/>
                <a:ea typeface="Yu Gothic UI Light" panose="020B0300000000000000" pitchFamily="34" charset="-128"/>
              </a:rPr>
              <a:t>Олдинг</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(1904—1985) — канадский физиолог и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a:t>
            </a: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2326782"/>
            <a:ext cx="1905000" cy="2305050"/>
          </a:xfrm>
          <a:prstGeom prst="rect">
            <a:avLst/>
          </a:prstGeom>
        </p:spPr>
      </p:pic>
      <p:sp>
        <p:nvSpPr>
          <p:cNvPr id="12" name="Прямоугольник 11"/>
          <p:cNvSpPr/>
          <p:nvPr/>
        </p:nvSpPr>
        <p:spPr>
          <a:xfrm>
            <a:off x="9536098" y="5114779"/>
            <a:ext cx="1817702" cy="1077218"/>
          </a:xfrm>
          <a:prstGeom prst="rect">
            <a:avLst/>
          </a:prstGeom>
        </p:spPr>
        <p:txBody>
          <a:bodyPr wrap="squar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Простейшая модель искусственного нейрона</a:t>
            </a:r>
            <a:endParaRPr lang="ru-RU" sz="1600" dirty="0">
              <a:latin typeface="Yu Gothic UI Light" panose="020B0300000000000000" pitchFamily="34" charset="-128"/>
              <a:ea typeface="Yu Gothic UI Light" panose="020B0300000000000000" pitchFamily="34" charset="-128"/>
            </a:endParaRPr>
          </a:p>
        </p:txBody>
      </p:sp>
      <p:sp>
        <p:nvSpPr>
          <p:cNvPr id="13" name="Прямоугольник 12"/>
          <p:cNvSpPr/>
          <p:nvPr/>
        </p:nvSpPr>
        <p:spPr>
          <a:xfrm>
            <a:off x="838200" y="919672"/>
            <a:ext cx="10515600" cy="1077218"/>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В 1940 году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Питтс</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познакомился с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МакКалоком</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 они начинают заниматься идеей </a:t>
            </a:r>
            <a:r>
              <a:rPr lang="ru-RU" sz="1600" dirty="0" err="1">
                <a:latin typeface="Yu Gothic UI Light" panose="020B0300000000000000" pitchFamily="34" charset="-128"/>
                <a:ea typeface="Yu Gothic UI Light" panose="020B0300000000000000" pitchFamily="34" charset="-128"/>
              </a:rPr>
              <a:t>МакКалока</a:t>
            </a:r>
            <a:r>
              <a:rPr lang="ru-RU" sz="1600" dirty="0">
                <a:latin typeface="Yu Gothic UI Light" panose="020B0300000000000000" pitchFamily="34" charset="-128"/>
                <a:ea typeface="Yu Gothic UI Light" panose="020B0300000000000000" pitchFamily="34" charset="-128"/>
              </a:rPr>
              <a:t> о </a:t>
            </a:r>
            <a:r>
              <a:rPr lang="ru-RU" sz="1600" dirty="0" smtClean="0">
                <a:latin typeface="Yu Gothic UI Light" panose="020B0300000000000000" pitchFamily="34" charset="-128"/>
                <a:ea typeface="Yu Gothic UI Light" panose="020B0300000000000000" pitchFamily="34" charset="-128"/>
              </a:rPr>
              <a:t>создании электронного аналога </a:t>
            </a:r>
            <a:r>
              <a:rPr lang="ru-RU" sz="1600" dirty="0">
                <a:latin typeface="Yu Gothic UI Light" panose="020B0300000000000000" pitchFamily="34" charset="-128"/>
                <a:ea typeface="Yu Gothic UI Light" panose="020B0300000000000000" pitchFamily="34" charset="-128"/>
              </a:rPr>
              <a:t>нейрона. В 1943 году </a:t>
            </a:r>
            <a:r>
              <a:rPr lang="ru-RU" sz="1600" dirty="0" smtClean="0">
                <a:latin typeface="Yu Gothic UI Light" panose="020B0300000000000000" pitchFamily="34" charset="-128"/>
                <a:ea typeface="Yu Gothic UI Light" panose="020B0300000000000000" pitchFamily="34" charset="-128"/>
              </a:rPr>
              <a:t>Уоррен и </a:t>
            </a:r>
            <a:r>
              <a:rPr lang="ru-RU" sz="1600" dirty="0" err="1" smtClean="0">
                <a:latin typeface="Yu Gothic UI Light" panose="020B0300000000000000" pitchFamily="34" charset="-128"/>
                <a:ea typeface="Yu Gothic UI Light" panose="020B0300000000000000" pitchFamily="34" charset="-128"/>
              </a:rPr>
              <a:t>МакКаллок</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опубликовали работу «Логическое исчисление идей, относящихся к нервной активности», в которой предложили понятие искусственной нейронной сети. Дональд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в работе «Организация поведения» 1949 года описал основные принципы обучения нейронов.</a:t>
            </a:r>
          </a:p>
        </p:txBody>
      </p:sp>
    </p:spTree>
    <p:extLst>
      <p:ext uri="{BB962C8B-B14F-4D97-AF65-F5344CB8AC3E}">
        <p14:creationId xmlns:p14="http://schemas.microsoft.com/office/powerpoint/2010/main" val="1590460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немного поэзии</a:t>
            </a:r>
            <a:endParaRPr lang="ru-RU" dirty="0"/>
          </a:p>
        </p:txBody>
      </p:sp>
      <p:sp>
        <p:nvSpPr>
          <p:cNvPr id="22" name="Прямоугольник 21"/>
          <p:cNvSpPr/>
          <p:nvPr/>
        </p:nvSpPr>
        <p:spPr>
          <a:xfrm>
            <a:off x="838200" y="1007422"/>
            <a:ext cx="4305300" cy="4185761"/>
          </a:xfrm>
          <a:prstGeom prst="rect">
            <a:avLst/>
          </a:prstGeom>
        </p:spPr>
        <p:txBody>
          <a:bodyPr wrap="square">
            <a:spAutoFit/>
          </a:bodyPr>
          <a:lstStyle/>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Unless we carry them up there</a:t>
            </a:r>
          </a:p>
          <a:p>
            <a:r>
              <a:rPr lang="en-US" dirty="0">
                <a:latin typeface="Yu Gothic UI Light" panose="020B0300000000000000" pitchFamily="34" charset="-128"/>
                <a:ea typeface="Yu Gothic UI Light" panose="020B0300000000000000" pitchFamily="34" charset="-128"/>
              </a:rPr>
              <a:t>Until they crack the pate they crown.</a:t>
            </a:r>
          </a:p>
          <a:p>
            <a:r>
              <a:rPr lang="en-US" dirty="0">
                <a:latin typeface="Yu Gothic UI Light" panose="020B0300000000000000" pitchFamily="34" charset="-128"/>
                <a:ea typeface="Yu Gothic UI Light" panose="020B0300000000000000" pitchFamily="34" charset="-128"/>
              </a:rPr>
              <a:t>And we must lug them everywhere,</a:t>
            </a:r>
          </a:p>
          <a:p>
            <a:r>
              <a:rPr lang="en-US" dirty="0">
                <a:latin typeface="Yu Gothic UI Light" panose="020B0300000000000000" pitchFamily="34" charset="-128"/>
                <a:ea typeface="Yu Gothic UI Light" panose="020B0300000000000000" pitchFamily="34" charset="-128"/>
              </a:rPr>
              <a:t>From garden walk to crowded town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And lucky, if when sere and brown,</a:t>
            </a:r>
          </a:p>
          <a:p>
            <a:r>
              <a:rPr lang="en-US" dirty="0">
                <a:latin typeface="Yu Gothic UI Light" panose="020B0300000000000000" pitchFamily="34" charset="-128"/>
                <a:ea typeface="Yu Gothic UI Light" panose="020B0300000000000000" pitchFamily="34" charset="-128"/>
              </a:rPr>
              <a:t>Before our eyes too lofty stare,</a:t>
            </a:r>
          </a:p>
          <a:p>
            <a:r>
              <a:rPr lang="en-US" dirty="0">
                <a:latin typeface="Yu Gothic UI Light" panose="020B0300000000000000" pitchFamily="34" charset="-128"/>
                <a:ea typeface="Yu Gothic UI Light" panose="020B0300000000000000" pitchFamily="34" charset="-128"/>
              </a:rPr>
              <a:t>We scope with life and pate, though bare,</a:t>
            </a:r>
          </a:p>
          <a:p>
            <a:r>
              <a:rPr lang="en-US" dirty="0">
                <a:latin typeface="Yu Gothic UI Light" panose="020B0300000000000000" pitchFamily="34" charset="-128"/>
                <a:ea typeface="Yu Gothic UI Light" panose="020B0300000000000000" pitchFamily="34" charset="-128"/>
              </a:rPr>
              <a:t>On which to plant an honest frown.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r>
              <a:rPr lang="en-US" dirty="0" smtClean="0">
                <a:latin typeface="Yu Gothic UI Light" panose="020B0300000000000000" pitchFamily="34" charset="-128"/>
                <a:ea typeface="Yu Gothic UI Light" panose="020B0300000000000000" pitchFamily="34" charset="-128"/>
              </a:rPr>
              <a:t>.</a:t>
            </a:r>
          </a:p>
          <a:p>
            <a:pPr algn="r"/>
            <a:r>
              <a:rPr lang="ru-RU" sz="1600" dirty="0" smtClean="0">
                <a:latin typeface="Yu Gothic UI Light" panose="020B0300000000000000" pitchFamily="34" charset="-128"/>
                <a:ea typeface="Yu Gothic UI Light" panose="020B0300000000000000" pitchFamily="34" charset="-128"/>
              </a:rPr>
              <a:t>Уоррен </a:t>
            </a:r>
            <a:r>
              <a:rPr lang="ru-RU" sz="1600" dirty="0" err="1" smtClean="0">
                <a:latin typeface="Yu Gothic UI Light" panose="020B0300000000000000" pitchFamily="34" charset="-128"/>
                <a:ea typeface="Yu Gothic UI Light" panose="020B0300000000000000" pitchFamily="34" charset="-128"/>
              </a:rPr>
              <a:t>МакКаллок</a:t>
            </a:r>
            <a:endParaRPr lang="en-US" sz="1600" dirty="0">
              <a:latin typeface="Yu Gothic UI Light" panose="020B0300000000000000" pitchFamily="34" charset="-128"/>
              <a:ea typeface="Yu Gothic UI Light" panose="020B0300000000000000" pitchFamily="34" charset="-128"/>
            </a:endParaRPr>
          </a:p>
        </p:txBody>
      </p:sp>
      <p:sp>
        <p:nvSpPr>
          <p:cNvPr id="23" name="Прямоугольник 22"/>
          <p:cNvSpPr/>
          <p:nvPr/>
        </p:nvSpPr>
        <p:spPr>
          <a:xfrm>
            <a:off x="6255327" y="1007422"/>
            <a:ext cx="5171209" cy="4185761"/>
          </a:xfrm>
          <a:prstGeom prst="rect">
            <a:avLst/>
          </a:prstGeom>
        </p:spPr>
        <p:txBody>
          <a:bodyPr wrap="square">
            <a:spAutoFit/>
          </a:bodyPr>
          <a:lstStyle/>
          <a:p>
            <a:r>
              <a:rPr lang="en-US" dirty="0">
                <a:solidFill>
                  <a:srgbClr val="222222"/>
                </a:solidFill>
                <a:latin typeface="Yu Gothic UI Light" panose="020B0300000000000000" pitchFamily="34" charset="-128"/>
                <a:ea typeface="Yu Gothic UI Light" panose="020B0300000000000000" pitchFamily="34" charset="-128"/>
              </a:rPr>
              <a:t>Random remarks are traced by little boys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In wet cement; synapses in the brain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Die off; renewing uplift glyphs mountain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And valley in </a:t>
            </a:r>
            <a:r>
              <a:rPr lang="en-US" dirty="0" err="1">
                <a:solidFill>
                  <a:srgbClr val="222222"/>
                </a:solidFill>
                <a:latin typeface="Yu Gothic UI Light" panose="020B0300000000000000" pitchFamily="34" charset="-128"/>
                <a:ea typeface="Yu Gothic UI Light" panose="020B0300000000000000" pitchFamily="34" charset="-128"/>
              </a:rPr>
              <a:t>peneplane</a:t>
            </a:r>
            <a:r>
              <a:rPr lang="en-US" dirty="0">
                <a:solidFill>
                  <a:srgbClr val="222222"/>
                </a:solidFill>
                <a:latin typeface="Yu Gothic UI Light" panose="020B0300000000000000" pitchFamily="34" charset="-128"/>
                <a:ea typeface="Yu Gothic UI Light" panose="020B0300000000000000" pitchFamily="34" charset="-128"/>
              </a:rPr>
              <a:t>; the mouth rounds noise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To consonants in truisms: Thus expands law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Cankering the </a:t>
            </a:r>
            <a:r>
              <a:rPr lang="en-US" dirty="0" err="1">
                <a:solidFill>
                  <a:srgbClr val="222222"/>
                </a:solidFill>
                <a:latin typeface="Yu Gothic UI Light" panose="020B0300000000000000" pitchFamily="34" charset="-128"/>
                <a:ea typeface="Yu Gothic UI Light" panose="020B0300000000000000" pitchFamily="34" charset="-128"/>
              </a:rPr>
              <a:t>anoetic</a:t>
            </a:r>
            <a:r>
              <a:rPr lang="en-US" dirty="0">
                <a:solidFill>
                  <a:srgbClr val="222222"/>
                </a:solidFill>
                <a:latin typeface="Yu Gothic UI Light" panose="020B0300000000000000" pitchFamily="34" charset="-128"/>
                <a:ea typeface="Yu Gothic UI Light" panose="020B0300000000000000" pitchFamily="34" charset="-128"/>
              </a:rPr>
              <a:t> anonymous.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“If any love magic, he is most impious: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Him I cut off, who turn his world to straw,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Making him know Me.” So speaks the </a:t>
            </a:r>
            <a:r>
              <a:rPr lang="en-US" dirty="0" err="1">
                <a:solidFill>
                  <a:srgbClr val="222222"/>
                </a:solidFill>
                <a:latin typeface="Yu Gothic UI Light" panose="020B0300000000000000" pitchFamily="34" charset="-128"/>
                <a:ea typeface="Yu Gothic UI Light" panose="020B0300000000000000" pitchFamily="34" charset="-128"/>
              </a:rPr>
              <a:t>nomothete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Concealed in crystals, contracting myosin,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Imprisoning man by close-packing in his own kind.</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We, therefore, exalt entropy and heat,</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Fist-fight for room, trade place, momentum, spin,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Successful enough if life is </a:t>
            </a:r>
            <a:r>
              <a:rPr lang="en-US" dirty="0" err="1">
                <a:solidFill>
                  <a:srgbClr val="222222"/>
                </a:solidFill>
                <a:latin typeface="Yu Gothic UI Light" panose="020B0300000000000000" pitchFamily="34" charset="-128"/>
                <a:ea typeface="Yu Gothic UI Light" panose="020B0300000000000000" pitchFamily="34" charset="-128"/>
              </a:rPr>
              <a:t>undesigned</a:t>
            </a:r>
            <a:r>
              <a:rPr lang="en-US" dirty="0" smtClean="0">
                <a:solidFill>
                  <a:srgbClr val="222222"/>
                </a:solidFill>
                <a:latin typeface="Yu Gothic UI Light" panose="020B0300000000000000" pitchFamily="34" charset="-128"/>
                <a:ea typeface="Yu Gothic UI Light" panose="020B0300000000000000" pitchFamily="34" charset="-128"/>
              </a:rPr>
              <a:t>.</a:t>
            </a:r>
          </a:p>
          <a:p>
            <a:pPr algn="r"/>
            <a:r>
              <a:rPr lang="ru-RU" sz="1600" dirty="0" err="1" smtClean="0">
                <a:solidFill>
                  <a:srgbClr val="222222"/>
                </a:solidFill>
                <a:latin typeface="Yu Gothic UI Light" panose="020B0300000000000000" pitchFamily="34" charset="-128"/>
                <a:ea typeface="Yu Gothic UI Light" panose="020B0300000000000000" pitchFamily="34" charset="-128"/>
              </a:rPr>
              <a:t>Уолтер</a:t>
            </a:r>
            <a:r>
              <a:rPr lang="ru-RU" sz="1600" dirty="0" smtClean="0">
                <a:solidFill>
                  <a:srgbClr val="222222"/>
                </a:solidFill>
                <a:latin typeface="Yu Gothic UI Light" panose="020B0300000000000000" pitchFamily="34" charset="-128"/>
                <a:ea typeface="Yu Gothic UI Light" panose="020B0300000000000000" pitchFamily="34" charset="-128"/>
              </a:rPr>
              <a:t> </a:t>
            </a:r>
            <a:r>
              <a:rPr lang="ru-RU" sz="1600" dirty="0" err="1" smtClean="0">
                <a:solidFill>
                  <a:srgbClr val="222222"/>
                </a:solidFill>
                <a:latin typeface="Yu Gothic UI Light" panose="020B0300000000000000" pitchFamily="34" charset="-128"/>
                <a:ea typeface="Yu Gothic UI Light" panose="020B0300000000000000" pitchFamily="34" charset="-128"/>
              </a:rPr>
              <a:t>Питтс</a:t>
            </a:r>
            <a:endParaRPr lang="ru-RU" sz="1600" dirty="0">
              <a:latin typeface="Yu Gothic UI Light" panose="020B0300000000000000" pitchFamily="34" charset="-128"/>
              <a:ea typeface="Yu Gothic UI Light" panose="020B0300000000000000" pitchFamily="34" charset="-128"/>
            </a:endParaRPr>
          </a:p>
        </p:txBody>
      </p:sp>
      <p:sp>
        <p:nvSpPr>
          <p:cNvPr id="24" name="Прямоугольник 23"/>
          <p:cNvSpPr/>
          <p:nvPr/>
        </p:nvSpPr>
        <p:spPr>
          <a:xfrm>
            <a:off x="838200" y="5436908"/>
            <a:ext cx="10515600" cy="892552"/>
          </a:xfrm>
          <a:prstGeom prst="rect">
            <a:avLst/>
          </a:prstGeom>
        </p:spPr>
        <p:txBody>
          <a:bodyPr wrap="square">
            <a:spAutoFit/>
          </a:bodyPr>
          <a:lstStyle/>
          <a:p>
            <a:pPr indent="363538"/>
            <a:r>
              <a:rPr lang="en-US" dirty="0" smtClean="0">
                <a:solidFill>
                  <a:srgbClr val="141823"/>
                </a:solidFill>
                <a:latin typeface="Yu Gothic UI Light" panose="020B0300000000000000" pitchFamily="34" charset="-128"/>
                <a:ea typeface="Yu Gothic UI Light" panose="020B0300000000000000" pitchFamily="34" charset="-128"/>
              </a:rPr>
              <a:t>«</a:t>
            </a:r>
            <a:r>
              <a:rPr lang="ru-RU" dirty="0" smtClean="0">
                <a:solidFill>
                  <a:srgbClr val="141823"/>
                </a:solidFill>
                <a:latin typeface="Yu Gothic UI Light" panose="020B0300000000000000" pitchFamily="34" charset="-128"/>
                <a:ea typeface="Yu Gothic UI Light" panose="020B0300000000000000" pitchFamily="34" charset="-128"/>
              </a:rPr>
              <a:t>Поздней ночью </a:t>
            </a:r>
            <a:r>
              <a:rPr lang="ru-RU" dirty="0" err="1" smtClean="0">
                <a:solidFill>
                  <a:srgbClr val="141823"/>
                </a:solidFill>
                <a:latin typeface="Yu Gothic UI Light" panose="020B0300000000000000" pitchFamily="34" charset="-128"/>
                <a:ea typeface="Yu Gothic UI Light" panose="020B0300000000000000" pitchFamily="34" charset="-128"/>
              </a:rPr>
              <a:t>МакКаллок</a:t>
            </a:r>
            <a:r>
              <a:rPr lang="ru-RU" dirty="0" smtClean="0">
                <a:solidFill>
                  <a:srgbClr val="141823"/>
                </a:solidFill>
                <a:latin typeface="Yu Gothic UI Light" panose="020B0300000000000000" pitchFamily="34" charset="-128"/>
                <a:ea typeface="Yu Gothic UI Light" panose="020B0300000000000000" pitchFamily="34" charset="-128"/>
              </a:rPr>
              <a:t> и </a:t>
            </a:r>
            <a:r>
              <a:rPr lang="ru-RU" dirty="0" err="1" smtClean="0">
                <a:solidFill>
                  <a:srgbClr val="141823"/>
                </a:solidFill>
                <a:latin typeface="Yu Gothic UI Light" panose="020B0300000000000000" pitchFamily="34" charset="-128"/>
                <a:ea typeface="Yu Gothic UI Light" panose="020B0300000000000000" pitchFamily="34" charset="-128"/>
              </a:rPr>
              <a:t>Питтс</a:t>
            </a:r>
            <a:r>
              <a:rPr lang="ru-RU" dirty="0" smtClean="0">
                <a:solidFill>
                  <a:srgbClr val="141823"/>
                </a:solidFill>
                <a:latin typeface="Yu Gothic UI Light" panose="020B0300000000000000" pitchFamily="34" charset="-128"/>
                <a:ea typeface="Yu Gothic UI Light" panose="020B0300000000000000" pitchFamily="34" charset="-128"/>
              </a:rPr>
              <a:t> попивали сидя на корточках виски и пытались построить вычислительный мозг начав с одиночного нейрона</a:t>
            </a:r>
            <a:r>
              <a:rPr lang="en-US" dirty="0" smtClean="0">
                <a:solidFill>
                  <a:srgbClr val="141823"/>
                </a:solidFill>
                <a:latin typeface="Yu Gothic UI Light" panose="020B0300000000000000" pitchFamily="34" charset="-128"/>
                <a:ea typeface="Yu Gothic UI Light" panose="020B0300000000000000" pitchFamily="34" charset="-128"/>
              </a:rPr>
              <a:t>».</a:t>
            </a:r>
          </a:p>
          <a:p>
            <a:pPr indent="363538" algn="r"/>
            <a:r>
              <a:rPr lang="ru-RU" sz="1600" dirty="0" smtClean="0">
                <a:latin typeface="Yu Gothic UI Light" panose="020B0300000000000000" pitchFamily="34" charset="-128"/>
                <a:ea typeface="Yu Gothic UI Light" panose="020B0300000000000000" pitchFamily="34" charset="-128"/>
              </a:rPr>
              <a:t>Аманда </a:t>
            </a:r>
            <a:r>
              <a:rPr lang="ru-RU" sz="1600" dirty="0" err="1" smtClean="0">
                <a:latin typeface="Yu Gothic UI Light" panose="020B0300000000000000" pitchFamily="34" charset="-128"/>
                <a:ea typeface="Yu Gothic UI Light" panose="020B0300000000000000" pitchFamily="34" charset="-128"/>
              </a:rPr>
              <a:t>Гефтер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Человек Который Попытался Спасти Мир с помощью Логики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7402201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5906"/>
          <a:stretch/>
        </p:blipFill>
        <p:spPr>
          <a:xfrm>
            <a:off x="1729553" y="878890"/>
            <a:ext cx="8732893" cy="5507924"/>
          </a:xfrm>
          <a:prstGeom prst="rect">
            <a:avLst/>
          </a:prstGeom>
        </p:spPr>
      </p:pic>
      <p:sp>
        <p:nvSpPr>
          <p:cNvPr id="4" name="Прямоугольник 3"/>
          <p:cNvSpPr/>
          <p:nvPr/>
        </p:nvSpPr>
        <p:spPr>
          <a:xfrm>
            <a:off x="5602843" y="1216008"/>
            <a:ext cx="986311"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Аксон другого нейрона</a:t>
            </a:r>
          </a:p>
        </p:txBody>
      </p:sp>
      <p:sp>
        <p:nvSpPr>
          <p:cNvPr id="5" name="Прямоугольник 4"/>
          <p:cNvSpPr/>
          <p:nvPr/>
        </p:nvSpPr>
        <p:spPr>
          <a:xfrm>
            <a:off x="6494196" y="1631506"/>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6" name="Прямоугольник 5"/>
          <p:cNvSpPr/>
          <p:nvPr/>
        </p:nvSpPr>
        <p:spPr>
          <a:xfrm>
            <a:off x="7289093" y="1585339"/>
            <a:ext cx="79103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Аксон</a:t>
            </a:r>
            <a:endParaRPr lang="ru-RU" sz="1600" dirty="0">
              <a:latin typeface="Yu Gothic UI Light" panose="020B0300000000000000" pitchFamily="34" charset="-128"/>
              <a:ea typeface="Yu Gothic UI Light" panose="020B0300000000000000" pitchFamily="34" charset="-128"/>
            </a:endParaRPr>
          </a:p>
        </p:txBody>
      </p:sp>
      <p:sp>
        <p:nvSpPr>
          <p:cNvPr id="7" name="Прямоугольник 6"/>
          <p:cNvSpPr/>
          <p:nvPr/>
        </p:nvSpPr>
        <p:spPr>
          <a:xfrm>
            <a:off x="7791860" y="820626"/>
            <a:ext cx="912257"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Синапс</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6494196" y="3878355"/>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9785783" y="2524073"/>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9042647" y="462674"/>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620558" y="2615544"/>
            <a:ext cx="1122340"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Вершина аксона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472101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028699"/>
            <a:ext cx="4396853" cy="3532910"/>
          </a:xfrm>
          <a:prstGeom prst="rect">
            <a:avLst/>
          </a:prstGeom>
        </p:spPr>
      </p:pic>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526" y="1028699"/>
            <a:ext cx="2355274" cy="3532910"/>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273" y="1028699"/>
            <a:ext cx="3187031" cy="3532910"/>
          </a:xfrm>
          <a:prstGeom prst="rect">
            <a:avLst/>
          </a:prstGeom>
        </p:spPr>
      </p:pic>
      <p:sp>
        <p:nvSpPr>
          <p:cNvPr id="18" name="Прямоугольник 17"/>
          <p:cNvSpPr/>
          <p:nvPr/>
        </p:nvSpPr>
        <p:spPr>
          <a:xfrm>
            <a:off x="830288" y="4688609"/>
            <a:ext cx="10523512" cy="1815882"/>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Фрэнк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(1928—1971) — известный американский учёный в области психологии, нейрофизиологии и </a:t>
            </a:r>
            <a:r>
              <a:rPr lang="ru-RU" sz="1600" dirty="0" smtClean="0">
                <a:latin typeface="Yu Gothic UI Light" panose="020B0300000000000000" pitchFamily="34" charset="-128"/>
                <a:ea typeface="Yu Gothic UI Light" panose="020B0300000000000000" pitchFamily="34" charset="-128"/>
              </a:rPr>
              <a:t>ИИ. В </a:t>
            </a:r>
            <a:r>
              <a:rPr lang="ru-RU" sz="1600" dirty="0">
                <a:latin typeface="Yu Gothic UI Light" panose="020B0300000000000000" pitchFamily="34" charset="-128"/>
                <a:ea typeface="Yu Gothic UI Light" panose="020B0300000000000000" pitchFamily="34" charset="-128"/>
              </a:rPr>
              <a:t>1958—1960 годах в </a:t>
            </a:r>
            <a:r>
              <a:rPr lang="ru-RU" sz="1600" dirty="0" err="1">
                <a:latin typeface="Yu Gothic UI Light" panose="020B0300000000000000" pitchFamily="34" charset="-128"/>
                <a:ea typeface="Yu Gothic UI Light" panose="020B0300000000000000" pitchFamily="34" charset="-128"/>
              </a:rPr>
              <a:t>Корнелльском</a:t>
            </a:r>
            <a:r>
              <a:rPr lang="ru-RU" sz="1600" dirty="0">
                <a:latin typeface="Yu Gothic UI Light" panose="020B0300000000000000" pitchFamily="34" charset="-128"/>
                <a:ea typeface="Yu Gothic UI Light" panose="020B0300000000000000" pitchFamily="34" charset="-128"/>
              </a:rPr>
              <a:t> университете создал вычислительную систему «Марк-1» (на фотографии рядом с ним). Это был первый нейрокомпьютер, способный обучаться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простейших задачах. Основной </a:t>
            </a:r>
            <a:r>
              <a:rPr lang="ru-RU" sz="1600" dirty="0" smtClean="0">
                <a:latin typeface="Yu Gothic UI Light" panose="020B0300000000000000" pitchFamily="34" charset="-128"/>
                <a:ea typeface="Yu Gothic UI Light" panose="020B0300000000000000" pitchFamily="34" charset="-128"/>
              </a:rPr>
              <a:t>устройства был </a:t>
            </a:r>
            <a:r>
              <a:rPr lang="ru-RU" sz="1600" dirty="0" err="1">
                <a:latin typeface="Yu Gothic UI Light" panose="020B0300000000000000" pitchFamily="34" charset="-128"/>
                <a:ea typeface="Yu Gothic UI Light" panose="020B0300000000000000" pitchFamily="34" charset="-128"/>
              </a:rPr>
              <a:t>перцептрон</a:t>
            </a:r>
            <a:r>
              <a:rPr lang="ru-RU" sz="1600" dirty="0">
                <a:latin typeface="Yu Gothic UI Light" panose="020B0300000000000000" pitchFamily="34" charset="-128"/>
                <a:ea typeface="Yu Gothic UI Light" panose="020B0300000000000000" pitchFamily="34" charset="-128"/>
              </a:rPr>
              <a:t> — нейронная сеть оригинальной топологии, которую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разработал тремя годами раньше</a:t>
            </a:r>
            <a:r>
              <a:rPr lang="ru-RU" sz="1600" dirty="0" smtClean="0">
                <a:latin typeface="Yu Gothic UI Light" panose="020B0300000000000000" pitchFamily="34" charset="-128"/>
                <a:ea typeface="Yu Gothic UI Light" panose="020B0300000000000000" pitchFamily="34" charset="-128"/>
              </a:rPr>
              <a:t>. В 1966 году </a:t>
            </a:r>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примкнул к группе исследования </a:t>
            </a:r>
            <a:r>
              <a:rPr lang="ru-RU" sz="1600" dirty="0" err="1">
                <a:latin typeface="Yu Gothic UI Light" panose="020B0300000000000000" pitchFamily="34" charset="-128"/>
                <a:ea typeface="Yu Gothic UI Light" panose="020B0300000000000000" pitchFamily="34" charset="-128"/>
              </a:rPr>
              <a:t>нейробиологии</a:t>
            </a:r>
            <a:r>
              <a:rPr lang="ru-RU" sz="1600" dirty="0">
                <a:latin typeface="Yu Gothic UI Light" panose="020B0300000000000000" pitchFamily="34" charset="-128"/>
                <a:ea typeface="Yu Gothic UI Light" panose="020B0300000000000000" pitchFamily="34" charset="-128"/>
              </a:rPr>
              <a:t> и поведения на </a:t>
            </a:r>
            <a:r>
              <a:rPr lang="ru-RU" sz="1600" dirty="0" smtClean="0">
                <a:latin typeface="Yu Gothic UI Light" panose="020B0300000000000000" pitchFamily="34" charset="-128"/>
                <a:ea typeface="Yu Gothic UI Light" panose="020B0300000000000000" pitchFamily="34" charset="-128"/>
              </a:rPr>
              <a:t>факультете </a:t>
            </a:r>
            <a:r>
              <a:rPr lang="ru-RU" sz="1600" dirty="0">
                <a:latin typeface="Yu Gothic UI Light" panose="020B0300000000000000" pitchFamily="34" charset="-128"/>
                <a:ea typeface="Yu Gothic UI Light" panose="020B0300000000000000" pitchFamily="34" charset="-128"/>
              </a:rPr>
              <a:t>биологических наук. В то время он с большим интересом исследовал вопросы передачи выученных механизмов поведения от одних крыс другим с помощью вытяжек из головного </a:t>
            </a:r>
            <a:r>
              <a:rPr lang="ru-RU" sz="1600" dirty="0" smtClean="0">
                <a:latin typeface="Yu Gothic UI Light" panose="020B0300000000000000" pitchFamily="34" charset="-128"/>
                <a:ea typeface="Yu Gothic UI Light" panose="020B0300000000000000" pitchFamily="34" charset="-128"/>
              </a:rPr>
              <a:t>мозга.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15510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sp>
        <p:nvSpPr>
          <p:cNvPr id="3" name="Прямоугольник 2"/>
          <p:cNvSpPr/>
          <p:nvPr/>
        </p:nvSpPr>
        <p:spPr>
          <a:xfrm>
            <a:off x="838200" y="878890"/>
            <a:ext cx="7370026" cy="584775"/>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был яркой личностью: мастерски </a:t>
            </a:r>
            <a:r>
              <a:rPr lang="ru-RU" sz="1600" dirty="0">
                <a:latin typeface="Yu Gothic UI Light" panose="020B0300000000000000" pitchFamily="34" charset="-128"/>
                <a:ea typeface="Yu Gothic UI Light" panose="020B0300000000000000" pitchFamily="34" charset="-128"/>
              </a:rPr>
              <a:t>водил классический спортивный автомобиль MGA и часто прогуливался со своим котом </a:t>
            </a:r>
            <a:r>
              <a:rPr lang="ru-RU" sz="1600" dirty="0" err="1">
                <a:latin typeface="Yu Gothic UI Light" panose="020B0300000000000000" pitchFamily="34" charset="-128"/>
                <a:ea typeface="Yu Gothic UI Light" panose="020B0300000000000000" pitchFamily="34" charset="-128"/>
              </a:rPr>
              <a:t>Тобермори</a:t>
            </a:r>
            <a:r>
              <a:rPr lang="ru-RU" sz="1600" dirty="0">
                <a:latin typeface="Yu Gothic UI Light" panose="020B0300000000000000" pitchFamily="34" charset="-128"/>
                <a:ea typeface="Yu Gothic UI Light" panose="020B0300000000000000" pitchFamily="34" charset="-128"/>
              </a:rPr>
              <a:t>.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082" y="3647210"/>
            <a:ext cx="3103717" cy="206914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104" y="878892"/>
            <a:ext cx="3110696" cy="1761431"/>
          </a:xfrm>
          <a:prstGeom prst="rect">
            <a:avLst/>
          </a:prstGeom>
        </p:spPr>
      </p:pic>
      <p:sp>
        <p:nvSpPr>
          <p:cNvPr id="7" name="Прямоугольник 6"/>
          <p:cNvSpPr/>
          <p:nvPr/>
        </p:nvSpPr>
        <p:spPr>
          <a:xfrm>
            <a:off x="8208226" y="2813395"/>
            <a:ext cx="1293944" cy="338554"/>
          </a:xfrm>
          <a:prstGeom prst="rect">
            <a:avLst/>
          </a:prstGeom>
        </p:spPr>
        <p:txBody>
          <a:bodyPr wrap="none">
            <a:spAutoFit/>
          </a:bodyPr>
          <a:lstStyle/>
          <a:p>
            <a:r>
              <a:rPr lang="ru-RU" sz="1600" dirty="0" err="1" smtClean="0">
                <a:latin typeface="Yu Gothic UI Light" panose="020B0300000000000000" pitchFamily="34" charset="-128"/>
                <a:ea typeface="Yu Gothic UI Light" panose="020B0300000000000000" pitchFamily="34" charset="-128"/>
              </a:rPr>
              <a:t>Перцептрон</a:t>
            </a:r>
            <a:endParaRPr lang="ru-RU" sz="1600" dirty="0"/>
          </a:p>
        </p:txBody>
      </p:sp>
      <p:sp>
        <p:nvSpPr>
          <p:cNvPr id="8" name="Прямоугольник 7"/>
          <p:cNvSpPr/>
          <p:nvPr/>
        </p:nvSpPr>
        <p:spPr>
          <a:xfrm>
            <a:off x="8208226" y="5892876"/>
            <a:ext cx="2969083" cy="338554"/>
          </a:xfrm>
          <a:prstGeom prst="rect">
            <a:avLst/>
          </a:prstGeom>
        </p:spPr>
        <p:txBody>
          <a:bodyPr wrap="none">
            <a:spAutoFit/>
          </a:bodyPr>
          <a:lstStyle/>
          <a:p>
            <a:r>
              <a:rPr lang="ru-RU" sz="1600" dirty="0" smtClean="0">
                <a:latin typeface="Yu Gothic UI Light" panose="020B0300000000000000" pitchFamily="34" charset="-128"/>
                <a:ea typeface="Yu Gothic UI Light" panose="020B0300000000000000" pitchFamily="34" charset="-128"/>
              </a:rPr>
              <a:t>Спортивный </a:t>
            </a:r>
            <a:r>
              <a:rPr lang="ru-RU" sz="1600" dirty="0">
                <a:latin typeface="Yu Gothic UI Light" panose="020B0300000000000000" pitchFamily="34" charset="-128"/>
                <a:ea typeface="Yu Gothic UI Light" panose="020B0300000000000000" pitchFamily="34" charset="-128"/>
              </a:rPr>
              <a:t>автомобиль MGA </a:t>
            </a:r>
            <a:endParaRPr lang="ru-RU" sz="1600" dirty="0"/>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605" r="2100"/>
          <a:stretch/>
        </p:blipFill>
        <p:spPr>
          <a:xfrm>
            <a:off x="4000618" y="1684773"/>
            <a:ext cx="3921214" cy="2257244"/>
          </a:xfrm>
          <a:prstGeom prst="rect">
            <a:avLst/>
          </a:prstGeom>
        </p:spPr>
      </p:pic>
      <p:sp>
        <p:nvSpPr>
          <p:cNvPr id="9" name="Прямоугольник 8"/>
          <p:cNvSpPr/>
          <p:nvPr/>
        </p:nvSpPr>
        <p:spPr>
          <a:xfrm>
            <a:off x="4000618" y="3953884"/>
            <a:ext cx="3879358" cy="2308324"/>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TrueNorth</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нейроморфический</a:t>
            </a:r>
            <a:r>
              <a:rPr lang="ru-RU" sz="1600" dirty="0" smtClean="0">
                <a:latin typeface="Yu Gothic UI Light" panose="020B0300000000000000" pitchFamily="34" charset="-128"/>
                <a:ea typeface="Yu Gothic UI Light" panose="020B0300000000000000" pitchFamily="34" charset="-128"/>
              </a:rPr>
              <a:t> процессор </a:t>
            </a:r>
            <a:r>
              <a:rPr lang="en-US" sz="1600" dirty="0" smtClean="0">
                <a:latin typeface="Yu Gothic UI Light" panose="020B0300000000000000" pitchFamily="34" charset="-128"/>
                <a:ea typeface="Yu Gothic UI Light" panose="020B0300000000000000" pitchFamily="34" charset="-128"/>
              </a:rPr>
              <a:t>II</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поколения от </a:t>
            </a:r>
            <a:r>
              <a:rPr lang="ru-RU" sz="1600" dirty="0" smtClean="0">
                <a:latin typeface="Yu Gothic UI Light" panose="020B0300000000000000" pitchFamily="34" charset="-128"/>
                <a:ea typeface="Yu Gothic UI Light" panose="020B0300000000000000" pitchFamily="34" charset="-128"/>
              </a:rPr>
              <a:t>IBM</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2014</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DARPA </a:t>
            </a:r>
            <a:r>
              <a:rPr lang="ru-RU" sz="1600" dirty="0" err="1" smtClean="0">
                <a:latin typeface="Yu Gothic UI Light" panose="020B0300000000000000" pitchFamily="34" charset="-128"/>
                <a:ea typeface="Yu Gothic UI Light" panose="020B0300000000000000" pitchFamily="34" charset="-128"/>
              </a:rPr>
              <a:t>SyNAPSE</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Чип изготовлен </a:t>
            </a:r>
            <a:r>
              <a:rPr lang="ru-RU" sz="1600" dirty="0">
                <a:latin typeface="Yu Gothic UI Light" panose="020B0300000000000000" pitchFamily="34" charset="-128"/>
                <a:ea typeface="Yu Gothic UI Light" panose="020B0300000000000000" pitchFamily="34" charset="-128"/>
              </a:rPr>
              <a:t>по </a:t>
            </a:r>
            <a:r>
              <a:rPr lang="ru-RU" sz="1600" dirty="0" smtClean="0">
                <a:latin typeface="Yu Gothic UI Light" panose="020B0300000000000000" pitchFamily="34" charset="-128"/>
                <a:ea typeface="Yu Gothic UI Light" panose="020B0300000000000000" pitchFamily="34" charset="-128"/>
              </a:rPr>
              <a:t>техпроцессу </a:t>
            </a:r>
            <a:r>
              <a:rPr lang="ru-RU" sz="1600" dirty="0">
                <a:latin typeface="Yu Gothic UI Light" panose="020B0300000000000000" pitchFamily="34" charset="-128"/>
                <a:ea typeface="Yu Gothic UI Light" panose="020B0300000000000000" pitchFamily="34" charset="-128"/>
              </a:rPr>
              <a:t>28 </a:t>
            </a:r>
            <a:r>
              <a:rPr lang="ru-RU" sz="1600" dirty="0" err="1">
                <a:latin typeface="Yu Gothic UI Light" panose="020B0300000000000000" pitchFamily="34" charset="-128"/>
                <a:ea typeface="Yu Gothic UI Light" panose="020B0300000000000000" pitchFamily="34" charset="-128"/>
              </a:rPr>
              <a:t>нм</a:t>
            </a:r>
            <a:r>
              <a:rPr lang="ru-RU" sz="1600" dirty="0">
                <a:latin typeface="Yu Gothic UI Light" panose="020B0300000000000000" pitchFamily="34" charset="-128"/>
                <a:ea typeface="Yu Gothic UI Light" panose="020B0300000000000000" pitchFamily="34" charset="-128"/>
              </a:rPr>
              <a:t> на заводе </a:t>
            </a:r>
            <a:r>
              <a:rPr lang="ru-RU" sz="1600" dirty="0" err="1">
                <a:latin typeface="Yu Gothic UI Light" panose="020B0300000000000000" pitchFamily="34" charset="-128"/>
                <a:ea typeface="Yu Gothic UI Light" panose="020B0300000000000000" pitchFamily="34" charset="-128"/>
              </a:rPr>
              <a:t>Samsung</a:t>
            </a:r>
            <a:r>
              <a:rPr lang="ru-RU" sz="1600" dirty="0">
                <a:latin typeface="Yu Gothic UI Light" panose="020B0300000000000000" pitchFamily="34" charset="-128"/>
                <a:ea typeface="Yu Gothic UI Light" panose="020B0300000000000000" pitchFamily="34" charset="-128"/>
              </a:rPr>
              <a:t>. </a:t>
            </a:r>
            <a:r>
              <a:rPr lang="en-US" sz="1600" dirty="0" smtClean="0">
                <a:latin typeface="Yu Gothic UI Light" panose="020B0300000000000000" pitchFamily="34" charset="-128"/>
                <a:ea typeface="Yu Gothic UI Light" panose="020B0300000000000000" pitchFamily="34" charset="-128"/>
              </a:rPr>
              <a:t>C</a:t>
            </a:r>
            <a:r>
              <a:rPr lang="ru-RU" sz="1600" dirty="0" smtClean="0">
                <a:latin typeface="Yu Gothic UI Light" panose="020B0300000000000000" pitchFamily="34" charset="-128"/>
                <a:ea typeface="Yu Gothic UI Light" panose="020B0300000000000000" pitchFamily="34" charset="-128"/>
              </a:rPr>
              <a:t>одержит </a:t>
            </a:r>
            <a:r>
              <a:rPr lang="ru-RU" sz="1600" dirty="0">
                <a:latin typeface="Yu Gothic UI Light" panose="020B0300000000000000" pitchFamily="34" charset="-128"/>
                <a:ea typeface="Yu Gothic UI Light" panose="020B0300000000000000" pitchFamily="34" charset="-128"/>
              </a:rPr>
              <a:t>5.4 </a:t>
            </a:r>
            <a:r>
              <a:rPr lang="ru-RU" sz="1600" dirty="0" smtClean="0">
                <a:latin typeface="Yu Gothic UI Light" panose="020B0300000000000000" pitchFamily="34" charset="-128"/>
                <a:ea typeface="Yu Gothic UI Light" panose="020B0300000000000000" pitchFamily="34" charset="-128"/>
              </a:rPr>
              <a:t>млрд транзисторов, что обеспечивает </a:t>
            </a:r>
            <a:r>
              <a:rPr lang="en-US" sz="1600" dirty="0" smtClean="0">
                <a:latin typeface="Yu Gothic UI Light" panose="020B0300000000000000" pitchFamily="34" charset="-128"/>
                <a:ea typeface="Yu Gothic UI Light" panose="020B0300000000000000" pitchFamily="34" charset="-128"/>
              </a:rPr>
              <a:t>1 </a:t>
            </a:r>
            <a:r>
              <a:rPr lang="ru-RU" sz="1600" dirty="0" smtClean="0">
                <a:latin typeface="Yu Gothic UI Light" panose="020B0300000000000000" pitchFamily="34" charset="-128"/>
                <a:ea typeface="Yu Gothic UI Light" panose="020B0300000000000000" pitchFamily="34" charset="-128"/>
              </a:rPr>
              <a:t>млн эмулируемых </a:t>
            </a:r>
            <a:r>
              <a:rPr lang="ru-RU" sz="1600" dirty="0">
                <a:latin typeface="Yu Gothic UI Light" panose="020B0300000000000000" pitchFamily="34" charset="-128"/>
                <a:ea typeface="Yu Gothic UI Light" panose="020B0300000000000000" pitchFamily="34" charset="-128"/>
              </a:rPr>
              <a:t>«нейронов», 256 миллионов эмулируемых связей между нейронами — «синапсов».</a:t>
            </a: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84773"/>
            <a:ext cx="2857500" cy="4410075"/>
          </a:xfrm>
          <a:prstGeom prst="rect">
            <a:avLst/>
          </a:prstGeom>
        </p:spPr>
      </p:pic>
    </p:spTree>
    <p:extLst>
      <p:ext uri="{BB962C8B-B14F-4D97-AF65-F5344CB8AC3E}">
        <p14:creationId xmlns:p14="http://schemas.microsoft.com/office/powerpoint/2010/main" val="874874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38200" y="1474789"/>
            <a:ext cx="9563100" cy="4320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8" name="TextBox 7"/>
          <p:cNvSpPr txBox="1"/>
          <p:nvPr/>
        </p:nvSpPr>
        <p:spPr>
          <a:xfrm>
            <a:off x="4710545" y="1474789"/>
            <a:ext cx="5615941" cy="4323421"/>
          </a:xfrm>
          <a:prstGeom prst="rect">
            <a:avLst/>
          </a:prstGeom>
          <a:blipFill>
            <a:blip r:embed="rId3"/>
            <a:stretch>
              <a:fillRect/>
            </a:stretch>
          </a:blipFill>
        </p:spPr>
        <p:txBody>
          <a:bodyPr wrap="square" rtlCol="0">
            <a:spAutoFit/>
          </a:bodyPr>
          <a:lstStyle/>
          <a:p>
            <a:endParaRPr lang="ru-RU" dirty="0"/>
          </a:p>
        </p:txBody>
      </p:sp>
      <p:sp>
        <p:nvSpPr>
          <p:cNvPr id="9" name="TextBox 8"/>
          <p:cNvSpPr txBox="1"/>
          <p:nvPr/>
        </p:nvSpPr>
        <p:spPr>
          <a:xfrm>
            <a:off x="6912000" y="3132000"/>
            <a:ext cx="1610591" cy="892552"/>
          </a:xfrm>
          <a:prstGeom prst="rect">
            <a:avLst/>
          </a:prstGeom>
          <a:noFill/>
        </p:spPr>
        <p:txBody>
          <a:bodyPr wrap="square" rtlCol="0">
            <a:spAutoFit/>
          </a:bodyPr>
          <a:lstStyle/>
          <a:p>
            <a:pPr algn="ctr"/>
            <a:r>
              <a:rPr lang="en-US" sz="2500" dirty="0" smtClean="0">
                <a:solidFill>
                  <a:schemeClr val="bg1"/>
                </a:solidFill>
                <a:latin typeface="Bebas Neue Bold" panose="020B0606020202050201" pitchFamily="34" charset="-52"/>
              </a:rPr>
              <a:t>Strong/ FULL AI (AGI)</a:t>
            </a:r>
            <a:endParaRPr lang="ru-RU" sz="2500" dirty="0">
              <a:solidFill>
                <a:schemeClr val="bg1"/>
              </a:solidFill>
              <a:latin typeface="Bebas Neue Bold" panose="020B0606020202050201" pitchFamily="34" charset="-52"/>
            </a:endParaRPr>
          </a:p>
        </p:txBody>
      </p:sp>
      <p:sp>
        <p:nvSpPr>
          <p:cNvPr id="10" name="TextBox 9"/>
          <p:cNvSpPr txBox="1"/>
          <p:nvPr/>
        </p:nvSpPr>
        <p:spPr>
          <a:xfrm>
            <a:off x="1049482" y="1724891"/>
            <a:ext cx="4655127" cy="969496"/>
          </a:xfrm>
          <a:prstGeom prst="rect">
            <a:avLst/>
          </a:prstGeom>
          <a:noFill/>
        </p:spPr>
        <p:txBody>
          <a:bodyPr wrap="square" rtlCol="0">
            <a:spAutoFit/>
          </a:bodyPr>
          <a:lstStyle/>
          <a:p>
            <a:r>
              <a:rPr lang="en-US" sz="2500" dirty="0" smtClean="0">
                <a:latin typeface="Bebas Neue Bold" panose="020B0606020202050201" pitchFamily="34" charset="-52"/>
              </a:rPr>
              <a:t>Weak/narrow/applied AI</a:t>
            </a:r>
          </a:p>
          <a:p>
            <a:r>
              <a:rPr lang="ru-RU" sz="1600" dirty="0" smtClean="0">
                <a:latin typeface="Yu Gothic UI Light" panose="020B0300000000000000" pitchFamily="34" charset="-128"/>
                <a:ea typeface="Yu Gothic UI Light" panose="020B0300000000000000" pitchFamily="34" charset="-128"/>
              </a:rPr>
              <a:t>ИИ для решения отдельных, частных интеллектуальных задач</a:t>
            </a:r>
            <a:endParaRPr lang="ru-RU" sz="1600" dirty="0">
              <a:latin typeface="Yu Gothic UI Light" panose="020B0300000000000000" pitchFamily="34" charset="-128"/>
              <a:ea typeface="Yu Gothic UI Light" panose="020B0300000000000000" pitchFamily="34" charset="-128"/>
            </a:endParaRPr>
          </a:p>
        </p:txBody>
      </p:sp>
      <p:sp>
        <p:nvSpPr>
          <p:cNvPr id="11" name="Правая фигурная скобка 10"/>
          <p:cNvSpPr/>
          <p:nvPr/>
        </p:nvSpPr>
        <p:spPr>
          <a:xfrm>
            <a:off x="10494818" y="1474789"/>
            <a:ext cx="415637" cy="4320000"/>
          </a:xfrm>
          <a:prstGeom prst="rightBrace">
            <a:avLst>
              <a:gd name="adj1" fmla="val 62037"/>
              <a:gd name="adj2" fmla="val 4951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p:cNvSpPr txBox="1"/>
          <p:nvPr/>
        </p:nvSpPr>
        <p:spPr>
          <a:xfrm>
            <a:off x="11008129" y="3088485"/>
            <a:ext cx="696191" cy="1092607"/>
          </a:xfrm>
          <a:prstGeom prst="rect">
            <a:avLst/>
          </a:prstGeom>
          <a:noFill/>
        </p:spPr>
        <p:txBody>
          <a:bodyPr wrap="square" rtlCol="0">
            <a:spAutoFit/>
          </a:bodyPr>
          <a:lstStyle/>
          <a:p>
            <a:r>
              <a:rPr lang="en-US" sz="6500" dirty="0" smtClean="0">
                <a:latin typeface="Bebas Neue Bold" panose="020B0606020202050201" pitchFamily="34" charset="-52"/>
              </a:rPr>
              <a:t>AI</a:t>
            </a:r>
            <a:endParaRPr lang="ru-RU" sz="6500" dirty="0">
              <a:latin typeface="Bebas Neue Bold" panose="020B0606020202050201" pitchFamily="34" charset="-52"/>
            </a:endParaRPr>
          </a:p>
        </p:txBody>
      </p:sp>
      <p:cxnSp>
        <p:nvCxnSpPr>
          <p:cNvPr id="14" name="Прямая соединительная линия 13"/>
          <p:cNvCxnSpPr/>
          <p:nvPr/>
        </p:nvCxnSpPr>
        <p:spPr>
          <a:xfrm flipH="1">
            <a:off x="5902036" y="3834245"/>
            <a:ext cx="1319647" cy="220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5444836" y="6037118"/>
            <a:ext cx="457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49482" y="5794789"/>
            <a:ext cx="4655127"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Универсальный ИИ для решения любых интеллектуальных задач, решаемых человеком</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2744467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кибернетика</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3895" b="1844"/>
          <a:stretch/>
        </p:blipFill>
        <p:spPr>
          <a:xfrm>
            <a:off x="838200" y="878890"/>
            <a:ext cx="7214755" cy="414848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66" y="878892"/>
            <a:ext cx="2768534" cy="4148479"/>
          </a:xfrm>
          <a:prstGeom prst="rect">
            <a:avLst/>
          </a:prstGeom>
        </p:spPr>
      </p:pic>
      <p:sp>
        <p:nvSpPr>
          <p:cNvPr id="8" name="Прямоугольник 7"/>
          <p:cNvSpPr/>
          <p:nvPr/>
        </p:nvSpPr>
        <p:spPr>
          <a:xfrm>
            <a:off x="838200" y="5145160"/>
            <a:ext cx="10515600" cy="1323439"/>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Норберт</a:t>
            </a:r>
            <a:r>
              <a:rPr lang="ru-RU" sz="1600" dirty="0">
                <a:latin typeface="Yu Gothic UI Light" panose="020B0300000000000000" pitchFamily="34" charset="-128"/>
                <a:ea typeface="Yu Gothic UI Light" panose="020B0300000000000000" pitchFamily="34" charset="-128"/>
              </a:rPr>
              <a:t> Винер (</a:t>
            </a:r>
            <a:r>
              <a:rPr lang="ru-RU" sz="1600" dirty="0" smtClean="0">
                <a:latin typeface="Yu Gothic UI Light" panose="020B0300000000000000" pitchFamily="34" charset="-128"/>
                <a:ea typeface="Yu Gothic UI Light" panose="020B0300000000000000" pitchFamily="34" charset="-128"/>
              </a:rPr>
              <a:t>1894—1964) </a:t>
            </a:r>
            <a:r>
              <a:rPr lang="ru-RU" sz="1600" dirty="0">
                <a:latin typeface="Yu Gothic UI Light" panose="020B0300000000000000" pitchFamily="34" charset="-128"/>
                <a:ea typeface="Yu Gothic UI Light" panose="020B0300000000000000" pitchFamily="34" charset="-128"/>
              </a:rPr>
              <a:t>— американский учёный, </a:t>
            </a:r>
            <a:r>
              <a:rPr lang="ru-RU" sz="1600" dirty="0" smtClean="0">
                <a:latin typeface="Yu Gothic UI Light" panose="020B0300000000000000" pitchFamily="34" charset="-128"/>
                <a:ea typeface="Yu Gothic UI Light" panose="020B0300000000000000" pitchFamily="34" charset="-128"/>
              </a:rPr>
              <a:t>математик </a:t>
            </a:r>
            <a:r>
              <a:rPr lang="ru-RU" sz="1600" dirty="0">
                <a:latin typeface="Yu Gothic UI Light" panose="020B0300000000000000" pitchFamily="34" charset="-128"/>
                <a:ea typeface="Yu Gothic UI Light" panose="020B0300000000000000" pitchFamily="34" charset="-128"/>
              </a:rPr>
              <a:t>и философ, основоположник кибернетики и теории </a:t>
            </a:r>
            <a:r>
              <a:rPr lang="ru-RU" sz="1600" dirty="0" smtClean="0">
                <a:latin typeface="Yu Gothic UI Light" panose="020B0300000000000000" pitchFamily="34" charset="-128"/>
                <a:ea typeface="Yu Gothic UI Light" panose="020B0300000000000000" pitchFamily="34" charset="-128"/>
              </a:rPr>
              <a:t>ИИ. Термин </a:t>
            </a:r>
            <a:r>
              <a:rPr lang="ru-RU" sz="1600" dirty="0">
                <a:latin typeface="Yu Gothic UI Light" panose="020B0300000000000000" pitchFamily="34" charset="-128"/>
                <a:ea typeface="Yu Gothic UI Light" panose="020B0300000000000000" pitchFamily="34" charset="-128"/>
              </a:rPr>
              <a:t>«кибернетика» изначально ввёл в научный оборот </a:t>
            </a:r>
            <a:r>
              <a:rPr lang="ru-RU" sz="1600" dirty="0" smtClean="0">
                <a:latin typeface="Yu Gothic UI Light" panose="020B0300000000000000" pitchFamily="34" charset="-128"/>
                <a:ea typeface="Yu Gothic UI Light" panose="020B0300000000000000" pitchFamily="34" charset="-128"/>
              </a:rPr>
              <a:t>А.-М. Ампер</a:t>
            </a:r>
            <a:r>
              <a:rPr lang="ru-RU" sz="1600" dirty="0">
                <a:latin typeface="Yu Gothic UI Light" panose="020B0300000000000000" pitchFamily="34" charset="-128"/>
                <a:ea typeface="Yu Gothic UI Light" panose="020B0300000000000000" pitchFamily="34" charset="-128"/>
              </a:rPr>
              <a:t>, который </a:t>
            </a:r>
            <a:r>
              <a:rPr lang="ru-RU" sz="1600" dirty="0" smtClean="0">
                <a:latin typeface="Yu Gothic UI Light" panose="020B0300000000000000" pitchFamily="34" charset="-128"/>
                <a:ea typeface="Yu Gothic UI Light" panose="020B0300000000000000" pitchFamily="34" charset="-128"/>
              </a:rPr>
              <a:t>определил </a:t>
            </a:r>
            <a:r>
              <a:rPr lang="ru-RU" sz="1600" dirty="0">
                <a:latin typeface="Yu Gothic UI Light" panose="020B0300000000000000" pitchFamily="34" charset="-128"/>
                <a:ea typeface="Yu Gothic UI Light" panose="020B0300000000000000" pitchFamily="34" charset="-128"/>
              </a:rPr>
              <a:t>кибернетику как науку об управлении государством, которая должна обеспечить гражданам разнообразные </a:t>
            </a:r>
            <a:r>
              <a:rPr lang="ru-RU" sz="1600" dirty="0" smtClean="0">
                <a:latin typeface="Yu Gothic UI Light" panose="020B0300000000000000" pitchFamily="34" charset="-128"/>
                <a:ea typeface="Yu Gothic UI Light" panose="020B0300000000000000" pitchFamily="34" charset="-128"/>
              </a:rPr>
              <a:t>блага (Опыт </a:t>
            </a:r>
            <a:r>
              <a:rPr lang="ru-RU" sz="1600" dirty="0">
                <a:latin typeface="Yu Gothic UI Light" panose="020B0300000000000000" pitchFamily="34" charset="-128"/>
                <a:ea typeface="Yu Gothic UI Light" panose="020B0300000000000000" pitchFamily="34" charset="-128"/>
              </a:rPr>
              <a:t>о философии </a:t>
            </a:r>
            <a:r>
              <a:rPr lang="ru-RU" sz="1600" dirty="0" smtClean="0">
                <a:latin typeface="Yu Gothic UI Light" panose="020B0300000000000000" pitchFamily="34" charset="-128"/>
                <a:ea typeface="Yu Gothic UI Light" panose="020B0300000000000000" pitchFamily="34" charset="-128"/>
              </a:rPr>
              <a:t>наук, 1834—1843). </a:t>
            </a:r>
            <a:r>
              <a:rPr lang="ru-RU" sz="1600" dirty="0">
                <a:latin typeface="Yu Gothic UI Light" panose="020B0300000000000000" pitchFamily="34" charset="-128"/>
                <a:ea typeface="Yu Gothic UI Light" panose="020B0300000000000000" pitchFamily="34" charset="-128"/>
              </a:rPr>
              <a:t>В современном </a:t>
            </a:r>
            <a:r>
              <a:rPr lang="ru-RU" sz="1600" dirty="0" smtClean="0">
                <a:latin typeface="Yu Gothic UI Light" panose="020B0300000000000000" pitchFamily="34" charset="-128"/>
                <a:ea typeface="Yu Gothic UI Light" panose="020B0300000000000000" pitchFamily="34" charset="-128"/>
              </a:rPr>
              <a:t>кибернетика это </a:t>
            </a:r>
            <a:r>
              <a:rPr lang="ru-RU" sz="1600" dirty="0">
                <a:latin typeface="Yu Gothic UI Light" panose="020B0300000000000000" pitchFamily="34" charset="-128"/>
                <a:ea typeface="Yu Gothic UI Light" panose="020B0300000000000000" pitchFamily="34" charset="-128"/>
              </a:rPr>
              <a:t>наука об общих закономерностях процессов управления и передачи информации в машинах, живых организмах и </a:t>
            </a:r>
            <a:r>
              <a:rPr lang="ru-RU" sz="1600" dirty="0" smtClean="0">
                <a:latin typeface="Yu Gothic UI Light" panose="020B0300000000000000" pitchFamily="34" charset="-128"/>
                <a:ea typeface="Yu Gothic UI Light" panose="020B0300000000000000" pitchFamily="34" charset="-128"/>
              </a:rPr>
              <a:t>обществе (Винером, 1948).</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014792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Коннекционизм</a:t>
            </a:r>
            <a:r>
              <a:rPr lang="ru-RU" dirty="0" smtClean="0"/>
              <a:t>, нейронные сети и </a:t>
            </a:r>
            <a:r>
              <a:rPr lang="ru-RU" dirty="0" err="1" smtClean="0"/>
              <a:t>марвин</a:t>
            </a:r>
            <a:r>
              <a:rPr lang="ru-RU" dirty="0" smtClean="0"/>
              <a:t> </a:t>
            </a:r>
            <a:r>
              <a:rPr lang="ru-RU" dirty="0" err="1" smtClean="0"/>
              <a:t>мински</a:t>
            </a:r>
            <a:endParaRPr lang="ru-RU" dirty="0"/>
          </a:p>
        </p:txBody>
      </p:sp>
      <p:sp>
        <p:nvSpPr>
          <p:cNvPr id="3" name="Объект 2"/>
          <p:cNvSpPr>
            <a:spLocks noGrp="1"/>
          </p:cNvSpPr>
          <p:nvPr>
            <p:ph idx="1"/>
          </p:nvPr>
        </p:nvSpPr>
        <p:spPr>
          <a:xfrm>
            <a:off x="5181600" y="1015133"/>
            <a:ext cx="2761944" cy="5396057"/>
          </a:xfrm>
        </p:spPr>
        <p:txBody>
          <a:bodyPr>
            <a:noAutofit/>
          </a:bodyPr>
          <a:lstStyle/>
          <a:p>
            <a:pPr marL="0" indent="363538">
              <a:spcBef>
                <a:spcPts val="0"/>
              </a:spcBef>
              <a:buNone/>
            </a:pPr>
            <a:r>
              <a:rPr lang="ru-RU" sz="1600" dirty="0" err="1" smtClean="0"/>
              <a:t>Марвин</a:t>
            </a:r>
            <a:r>
              <a:rPr lang="ru-RU" sz="1600" dirty="0" smtClean="0"/>
              <a:t> </a:t>
            </a:r>
            <a:r>
              <a:rPr lang="ru-RU" sz="1600" dirty="0"/>
              <a:t>Ли </a:t>
            </a:r>
            <a:r>
              <a:rPr lang="ru-RU" sz="1600" dirty="0" smtClean="0"/>
              <a:t>Минский (1927—2016</a:t>
            </a:r>
            <a:r>
              <a:rPr lang="ru-RU" sz="1600" dirty="0"/>
              <a:t>) — американский учёный в области </a:t>
            </a:r>
            <a:r>
              <a:rPr lang="ru-RU" sz="1600" dirty="0" smtClean="0"/>
              <a:t>ИИ, </a:t>
            </a:r>
            <a:r>
              <a:rPr lang="ru-RU" sz="1600" dirty="0" err="1"/>
              <a:t>сооснователь</a:t>
            </a:r>
            <a:r>
              <a:rPr lang="ru-RU" sz="1600" dirty="0"/>
              <a:t> Лаборатории </a:t>
            </a:r>
            <a:r>
              <a:rPr lang="ru-RU" sz="1600" dirty="0" smtClean="0"/>
              <a:t>ИИ </a:t>
            </a:r>
            <a:r>
              <a:rPr lang="ru-RU" sz="1600" dirty="0"/>
              <a:t>в </a:t>
            </a:r>
            <a:r>
              <a:rPr lang="en-US" sz="1600" dirty="0" smtClean="0"/>
              <a:t>MIT</a:t>
            </a:r>
            <a:r>
              <a:rPr lang="ru-RU" sz="1600" dirty="0" smtClean="0"/>
              <a:t>. В </a:t>
            </a:r>
            <a:r>
              <a:rPr lang="ru-RU" sz="1600" dirty="0"/>
              <a:t>1951 году сконструировал первую обучающуюся машину со случайно связанной </a:t>
            </a:r>
            <a:r>
              <a:rPr lang="ru-RU" sz="1600" dirty="0" err="1"/>
              <a:t>нейросетью</a:t>
            </a:r>
            <a:r>
              <a:rPr lang="ru-RU" sz="1600" dirty="0"/>
              <a:t> — SNARC</a:t>
            </a:r>
            <a:r>
              <a:rPr lang="ru-RU" sz="1600" dirty="0" smtClean="0"/>
              <a:t>.</a:t>
            </a:r>
            <a:r>
              <a:rPr lang="en-US" sz="1600" dirty="0" smtClean="0"/>
              <a:t> </a:t>
            </a:r>
            <a:r>
              <a:rPr lang="ru-RU" sz="1600" dirty="0" smtClean="0"/>
              <a:t>Автор книги </a:t>
            </a:r>
            <a:r>
              <a:rPr lang="ru-RU" sz="1600" dirty="0"/>
              <a:t>«</a:t>
            </a:r>
            <a:r>
              <a:rPr lang="ru-RU" sz="1600" dirty="0" err="1" smtClean="0"/>
              <a:t>Пер</a:t>
            </a:r>
            <a:r>
              <a:rPr lang="ru-RU" sz="1600" dirty="0" err="1"/>
              <a:t>ц</a:t>
            </a:r>
            <a:r>
              <a:rPr lang="ru-RU" sz="1600" dirty="0" err="1" smtClean="0"/>
              <a:t>ептроны</a:t>
            </a:r>
            <a:r>
              <a:rPr lang="ru-RU" sz="1600" dirty="0"/>
              <a:t>» (с </a:t>
            </a:r>
            <a:r>
              <a:rPr lang="ru-RU" sz="1600" dirty="0" err="1" smtClean="0"/>
              <a:t>С</a:t>
            </a:r>
            <a:r>
              <a:rPr lang="ru-RU" sz="1600" dirty="0" smtClean="0"/>
              <a:t>. </a:t>
            </a:r>
            <a:r>
              <a:rPr lang="ru-RU" sz="1600" dirty="0" err="1"/>
              <a:t>Папертом</a:t>
            </a:r>
            <a:r>
              <a:rPr lang="ru-RU" sz="1600" dirty="0"/>
              <a:t>), </a:t>
            </a:r>
            <a:r>
              <a:rPr lang="ru-RU" sz="1600" dirty="0" smtClean="0"/>
              <a:t>ставшей </a:t>
            </a:r>
            <a:r>
              <a:rPr lang="ru-RU" sz="1600" dirty="0"/>
              <a:t>фундаментальной </a:t>
            </a:r>
            <a:r>
              <a:rPr lang="ru-RU" sz="1600" dirty="0" smtClean="0"/>
              <a:t>базой </a:t>
            </a:r>
            <a:r>
              <a:rPr lang="ru-RU" sz="1600" dirty="0"/>
              <a:t>для последующих разработок в области искусственных нейронных сетей. Содержащаяся в книге критика исследований в этой области </a:t>
            </a:r>
            <a:r>
              <a:rPr lang="ru-RU" sz="1600" dirty="0" smtClean="0"/>
              <a:t>считается </a:t>
            </a:r>
            <a:r>
              <a:rPr lang="ru-RU" sz="1600" dirty="0"/>
              <a:t>причиной утраты интереса к искусственным нейронным сетям в академических статьях 1970-х </a:t>
            </a:r>
            <a:r>
              <a:rPr lang="ru-RU" sz="1600" dirty="0" smtClean="0"/>
              <a:t>годов.</a:t>
            </a:r>
            <a:endParaRPr lang="ru-RU"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569" y="3913283"/>
            <a:ext cx="3135549" cy="206319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569" y="1015135"/>
            <a:ext cx="3135549" cy="2081356"/>
          </a:xfrm>
          <a:prstGeom prst="rect">
            <a:avLst/>
          </a:prstGeom>
        </p:spPr>
      </p:pic>
      <p:sp>
        <p:nvSpPr>
          <p:cNvPr id="7" name="Прямоугольник 6"/>
          <p:cNvSpPr/>
          <p:nvPr/>
        </p:nvSpPr>
        <p:spPr>
          <a:xfrm>
            <a:off x="8235569" y="3096491"/>
            <a:ext cx="2117887" cy="338554"/>
          </a:xfrm>
          <a:prstGeom prst="rect">
            <a:avLst/>
          </a:prstGeom>
        </p:spPr>
        <p:txBody>
          <a:bodyPr wrap="none">
            <a:spAutoFit/>
          </a:bodyPr>
          <a:lstStyle/>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Ли Минский </a:t>
            </a:r>
          </a:p>
        </p:txBody>
      </p:sp>
      <p:sp>
        <p:nvSpPr>
          <p:cNvPr id="8" name="Прямоугольник 7"/>
          <p:cNvSpPr/>
          <p:nvPr/>
        </p:nvSpPr>
        <p:spPr>
          <a:xfrm>
            <a:off x="8235569" y="5976474"/>
            <a:ext cx="633507" cy="338554"/>
          </a:xfrm>
          <a:prstGeom prst="rect">
            <a:avLst/>
          </a:prstGeom>
        </p:spPr>
        <p:txBody>
          <a:bodyPr wrap="none">
            <a:spAutoFit/>
          </a:bodyPr>
          <a:lstStyle/>
          <a:p>
            <a:r>
              <a:rPr lang="ru-RU" sz="1600" dirty="0" err="1" smtClean="0">
                <a:latin typeface="Yu Gothic UI Light" panose="020B0300000000000000" pitchFamily="34" charset="-128"/>
                <a:ea typeface="Yu Gothic UI Light" panose="020B0300000000000000" pitchFamily="34" charset="-128"/>
              </a:rPr>
              <a:t>Упс</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15133"/>
            <a:ext cx="4047043" cy="5396057"/>
          </a:xfrm>
          <a:prstGeom prst="rect">
            <a:avLst/>
          </a:prstGeom>
        </p:spPr>
      </p:pic>
    </p:spTree>
    <p:extLst>
      <p:ext uri="{BB962C8B-B14F-4D97-AF65-F5344CB8AC3E}">
        <p14:creationId xmlns:p14="http://schemas.microsoft.com/office/powerpoint/2010/main" val="17801046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Развлечения</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7614"/>
            <a:ext cx="2415906" cy="2415906"/>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3068" b="6473"/>
          <a:stretch/>
        </p:blipFill>
        <p:spPr>
          <a:xfrm>
            <a:off x="841311" y="1047750"/>
            <a:ext cx="2412711" cy="246605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293" y="1037347"/>
            <a:ext cx="3877754" cy="5115771"/>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318" y="1047750"/>
            <a:ext cx="3335482" cy="5115770"/>
          </a:xfrm>
          <a:prstGeom prst="rect">
            <a:avLst/>
          </a:prstGeom>
        </p:spPr>
      </p:pic>
    </p:spTree>
    <p:extLst>
      <p:ext uri="{BB962C8B-B14F-4D97-AF65-F5344CB8AC3E}">
        <p14:creationId xmlns:p14="http://schemas.microsoft.com/office/powerpoint/2010/main" val="3869862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Фальшивые сенсации и их разоблачение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960" y="917863"/>
            <a:ext cx="4561609" cy="2551042"/>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8133"/>
          <a:stretch/>
        </p:blipFill>
        <p:spPr>
          <a:xfrm>
            <a:off x="838200" y="917863"/>
            <a:ext cx="5116385" cy="2677392"/>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b="16216"/>
          <a:stretch/>
        </p:blipFill>
        <p:spPr>
          <a:xfrm>
            <a:off x="838199" y="3803074"/>
            <a:ext cx="5119927" cy="2254826"/>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1013" r="9933"/>
          <a:stretch/>
        </p:blipFill>
        <p:spPr>
          <a:xfrm>
            <a:off x="6441960" y="3594184"/>
            <a:ext cx="4561609" cy="248723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783" y="1979469"/>
            <a:ext cx="2392433" cy="2951018"/>
          </a:xfrm>
          <a:prstGeom prst="rect">
            <a:avLst/>
          </a:prstGeom>
        </p:spPr>
      </p:pic>
    </p:spTree>
    <p:extLst>
      <p:ext uri="{BB962C8B-B14F-4D97-AF65-F5344CB8AC3E}">
        <p14:creationId xmlns:p14="http://schemas.microsoft.com/office/powerpoint/2010/main" val="1435258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Го</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2393" b="17355"/>
          <a:stretch/>
        </p:blipFill>
        <p:spPr>
          <a:xfrm>
            <a:off x="836508" y="878891"/>
            <a:ext cx="2144516" cy="258148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07" y="5227260"/>
            <a:ext cx="2139775" cy="63276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73" y="3624517"/>
            <a:ext cx="2252527" cy="2235505"/>
          </a:xfrm>
          <a:prstGeom prst="rect">
            <a:avLst/>
          </a:prstGeom>
        </p:spPr>
      </p:pic>
      <p:sp>
        <p:nvSpPr>
          <p:cNvPr id="9" name="Прямоугольник 8"/>
          <p:cNvSpPr/>
          <p:nvPr/>
        </p:nvSpPr>
        <p:spPr>
          <a:xfrm>
            <a:off x="9110636" y="5860022"/>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100—165 </a:t>
            </a:r>
            <a:r>
              <a:rPr lang="ru-RU" sz="1600" dirty="0" smtClean="0">
                <a:latin typeface="Yu Gothic UI Light" panose="020B0300000000000000" pitchFamily="34" charset="-128"/>
                <a:ea typeface="Yu Gothic UI Light" panose="020B0300000000000000" pitchFamily="34" charset="-128"/>
              </a:rPr>
              <a:t>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6507" y="3504366"/>
            <a:ext cx="2139775"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Фань </a:t>
            </a:r>
            <a:r>
              <a:rPr lang="ru-RU" sz="1600" dirty="0" err="1">
                <a:latin typeface="Yu Gothic UI Light" panose="020B0300000000000000" pitchFamily="34" charset="-128"/>
                <a:ea typeface="Yu Gothic UI Light" panose="020B0300000000000000" pitchFamily="34" charset="-128"/>
              </a:rPr>
              <a:t>Хуэй</a:t>
            </a:r>
            <a:r>
              <a:rPr lang="ru-RU" sz="1600" dirty="0">
                <a:latin typeface="Yu Gothic UI Light" panose="020B0300000000000000" pitchFamily="34" charset="-128"/>
                <a:ea typeface="Yu Gothic UI Light" panose="020B0300000000000000" pitchFamily="34" charset="-128"/>
              </a:rPr>
              <a:t> (р. 1981) —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-игрок </a:t>
            </a:r>
            <a:r>
              <a:rPr lang="ru-RU" sz="1600" dirty="0" smtClean="0">
                <a:latin typeface="Yu Gothic UI Light" panose="020B0300000000000000" pitchFamily="34" charset="-128"/>
                <a:ea typeface="Yu Gothic UI Light" panose="020B0300000000000000" pitchFamily="34" charset="-128"/>
              </a:rPr>
              <a:t>китайского происхождения, гражданин Франции, </a:t>
            </a:r>
            <a:r>
              <a:rPr lang="ru-RU" sz="1600" dirty="0">
                <a:latin typeface="Yu Gothic UI Light" panose="020B0300000000000000" pitchFamily="34" charset="-128"/>
                <a:ea typeface="Yu Gothic UI Light" panose="020B0300000000000000" pitchFamily="34" charset="-128"/>
              </a:rPr>
              <a:t>трёхкратный чемпион Европы по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36507" y="5860022"/>
            <a:ext cx="2139775"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Логотип программы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a:t>
            </a:r>
          </a:p>
        </p:txBody>
      </p:sp>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636" y="878890"/>
            <a:ext cx="2243164" cy="2231863"/>
          </a:xfrm>
          <a:prstGeom prst="rect">
            <a:avLst/>
          </a:prstGeom>
        </p:spPr>
      </p:pic>
      <p:sp>
        <p:nvSpPr>
          <p:cNvPr id="13" name="Прямоугольник 12"/>
          <p:cNvSpPr/>
          <p:nvPr/>
        </p:nvSpPr>
        <p:spPr>
          <a:xfrm>
            <a:off x="9110636" y="3075248"/>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a:t>
            </a:r>
            <a:r>
              <a:rPr lang="ru-RU" sz="1600" dirty="0" smtClean="0">
                <a:latin typeface="Yu Gothic UI Light" panose="020B0300000000000000" pitchFamily="34" charset="-128"/>
                <a:ea typeface="Yu Gothic UI Light" panose="020B0300000000000000" pitchFamily="34" charset="-128"/>
              </a:rPr>
              <a:t>1—</a:t>
            </a:r>
            <a:r>
              <a:rPr lang="en-US" sz="1600" dirty="0" smtClean="0">
                <a:latin typeface="Yu Gothic UI Light" panose="020B0300000000000000" pitchFamily="34" charset="-128"/>
                <a:ea typeface="Yu Gothic UI Light" panose="020B0300000000000000" pitchFamily="34" charset="-128"/>
              </a:rPr>
              <a:t>99</a:t>
            </a:r>
            <a:r>
              <a:rPr lang="ru-RU" sz="1600" dirty="0" smtClean="0">
                <a:latin typeface="Yu Gothic UI Light" panose="020B0300000000000000" pitchFamily="34" charset="-128"/>
                <a:ea typeface="Yu Gothic UI Light" panose="020B0300000000000000" pitchFamily="34" charset="-128"/>
              </a:rPr>
              <a:t> 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4" name="Прямоугольник 13"/>
          <p:cNvSpPr/>
          <p:nvPr/>
        </p:nvSpPr>
        <p:spPr>
          <a:xfrm>
            <a:off x="3158072" y="878890"/>
            <a:ext cx="5770776"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В течение многих лет игра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была одним из крепких орешков для ИИ. В силу больших размеров поискового пространства и сложности позиционной оценки классические переборные алгоритмы были неспособны обеспечить программам уровень игры сопоставимый с сильными игроками-людьми.</a:t>
            </a:r>
          </a:p>
          <a:p>
            <a:pPr indent="358775"/>
            <a:r>
              <a:rPr lang="ru-RU" sz="1600" dirty="0">
                <a:latin typeface="Yu Gothic UI Light" panose="020B0300000000000000" pitchFamily="34" charset="-128"/>
                <a:ea typeface="Yu Gothic UI Light" panose="020B0300000000000000" pitchFamily="34" charset="-128"/>
              </a:rPr>
              <a:t>Прорыв осуществила компания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(британская компания, занимающаяся искусственным интеллектом; основана в 2010 году в Лондоне под названием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Technologies</a:t>
            </a:r>
            <a:r>
              <a:rPr lang="ru-RU" sz="1600" dirty="0">
                <a:latin typeface="Yu Gothic UI Light" panose="020B0300000000000000" pitchFamily="34" charset="-128"/>
                <a:ea typeface="Yu Gothic UI Light" panose="020B0300000000000000" pitchFamily="34" charset="-128"/>
              </a:rPr>
              <a:t>, а в 2014 году приобретена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создавшая программу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a:t>
            </a:r>
          </a:p>
          <a:p>
            <a:pPr indent="358775"/>
            <a:r>
              <a:rPr lang="ru-RU" sz="1600" dirty="0">
                <a:latin typeface="Yu Gothic UI Light" panose="020B0300000000000000" pitchFamily="34" charset="-128"/>
                <a:ea typeface="Yu Gothic UI Light" panose="020B0300000000000000" pitchFamily="34" charset="-128"/>
              </a:rPr>
              <a:t>В октябре 2015 эта программа победила чемпиона Европы по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Фань </a:t>
            </a:r>
            <a:r>
              <a:rPr lang="ru-RU" sz="1600" dirty="0" err="1">
                <a:latin typeface="Yu Gothic UI Light" panose="020B0300000000000000" pitchFamily="34" charset="-128"/>
                <a:ea typeface="Yu Gothic UI Light" panose="020B0300000000000000" pitchFamily="34" charset="-128"/>
              </a:rPr>
              <a:t>Хуэя</a:t>
            </a:r>
            <a:r>
              <a:rPr lang="ru-RU" sz="1600" dirty="0">
                <a:latin typeface="Yu Gothic UI Light" panose="020B0300000000000000" pitchFamily="34" charset="-128"/>
                <a:ea typeface="Yu Gothic UI Light" panose="020B0300000000000000" pitchFamily="34" charset="-128"/>
              </a:rPr>
              <a:t> (2-ой дан) со счётом 5—0. О новости было объявлено только 27 января 2016 года одновременно с публикацией статьи в журнале </a:t>
            </a:r>
            <a:r>
              <a:rPr lang="ru-RU" sz="1600" dirty="0" err="1">
                <a:latin typeface="Yu Gothic UI Light" panose="020B0300000000000000" pitchFamily="34" charset="-128"/>
                <a:ea typeface="Yu Gothic UI Light" panose="020B0300000000000000" pitchFamily="34" charset="-128"/>
              </a:rPr>
              <a:t>Nature</a:t>
            </a:r>
            <a:r>
              <a:rPr lang="ru-RU" sz="1600" dirty="0" smtClean="0">
                <a:latin typeface="Yu Gothic UI Light" panose="020B0300000000000000" pitchFamily="34" charset="-128"/>
                <a:ea typeface="Yu Gothic UI Light" panose="020B0300000000000000" pitchFamily="34" charset="-128"/>
              </a:rPr>
              <a:t>.</a:t>
            </a:r>
          </a:p>
          <a:p>
            <a:pPr indent="358775"/>
            <a:r>
              <a:rPr lang="ru-RU" sz="1600" dirty="0">
                <a:latin typeface="Yu Gothic UI Light" panose="020B0300000000000000" pitchFamily="34" charset="-128"/>
                <a:ea typeface="Yu Gothic UI Light" panose="020B0300000000000000" pitchFamily="34" charset="-128"/>
              </a:rPr>
              <a:t>Основой алгоритма, используемого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является </a:t>
            </a:r>
            <a:r>
              <a:rPr lang="ru-RU" sz="1600" dirty="0" smtClean="0">
                <a:latin typeface="Yu Gothic UI Light" panose="020B0300000000000000" pitchFamily="34" charset="-128"/>
                <a:ea typeface="Yu Gothic UI Light" panose="020B0300000000000000" pitchFamily="34" charset="-128"/>
              </a:rPr>
              <a:t>Монте-Карло-поиск </a:t>
            </a:r>
            <a:r>
              <a:rPr lang="ru-RU" sz="1600" dirty="0">
                <a:latin typeface="Yu Gothic UI Light" panose="020B0300000000000000" pitchFamily="34" charset="-128"/>
                <a:ea typeface="Yu Gothic UI Light" panose="020B0300000000000000" pitchFamily="34" charset="-128"/>
              </a:rPr>
              <a:t>по игровому дереву, управляемый двумя нейронными сетями, обученными на основе большого массива игр профессиональных игроков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Одна из сетей (</a:t>
            </a:r>
            <a:r>
              <a:rPr lang="ru-RU" sz="1600" dirty="0" err="1">
                <a:latin typeface="Yu Gothic UI Light" panose="020B0300000000000000" pitchFamily="34" charset="-128"/>
                <a:ea typeface="Yu Gothic UI Light" panose="020B0300000000000000" pitchFamily="34" charset="-128"/>
              </a:rPr>
              <a:t>value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используется для оценки позиций в терминальных узлах дерева поиска, другая (</a:t>
            </a:r>
            <a:r>
              <a:rPr lang="ru-RU" sz="1600" dirty="0" err="1">
                <a:latin typeface="Yu Gothic UI Light" panose="020B0300000000000000" pitchFamily="34" charset="-128"/>
                <a:ea typeface="Yu Gothic UI Light" panose="020B0300000000000000" pitchFamily="34" charset="-128"/>
              </a:rPr>
              <a:t>policy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предназначена для отбора ходов-кандидатов.</a:t>
            </a:r>
          </a:p>
        </p:txBody>
      </p:sp>
    </p:spTree>
    <p:extLst>
      <p:ext uri="{BB962C8B-B14F-4D97-AF65-F5344CB8AC3E}">
        <p14:creationId xmlns:p14="http://schemas.microsoft.com/office/powerpoint/2010/main" val="2943630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2578" y="3391434"/>
            <a:ext cx="4021222" cy="167282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578" y="878890"/>
            <a:ext cx="4021222" cy="2139290"/>
          </a:xfrm>
          <a:prstGeom prst="rect">
            <a:avLst/>
          </a:prstGeom>
        </p:spPr>
      </p:pic>
      <p:sp>
        <p:nvSpPr>
          <p:cNvPr id="3" name="Прямоугольник 2"/>
          <p:cNvSpPr/>
          <p:nvPr/>
        </p:nvSpPr>
        <p:spPr>
          <a:xfrm>
            <a:off x="2877670" y="894521"/>
            <a:ext cx="4056529"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Французские учёные из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во главе с Жаном-Франсуа </a:t>
            </a:r>
            <a:r>
              <a:rPr lang="ru-RU" sz="1600" dirty="0" err="1">
                <a:latin typeface="Yu Gothic UI Light" panose="020B0300000000000000" pitchFamily="34" charset="-128"/>
                <a:ea typeface="Yu Gothic UI Light" panose="020B0300000000000000" pitchFamily="34" charset="-128"/>
              </a:rPr>
              <a:t>Боннфоном</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Jean-Francois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Bonnefon</a:t>
            </a:r>
            <a:r>
              <a:rPr lang="ru-RU" sz="1600" dirty="0">
                <a:latin typeface="Yu Gothic UI Light" panose="020B0300000000000000" pitchFamily="34" charset="-128"/>
                <a:ea typeface="Yu Gothic UI Light" panose="020B0300000000000000" pitchFamily="34" charset="-128"/>
              </a:rPr>
              <a:t>) опубликовали научную работу </a:t>
            </a:r>
            <a:r>
              <a:rPr lang="ru-RU" sz="1600" dirty="0" smtClean="0">
                <a:latin typeface="Yu Gothic UI Light" panose="020B0300000000000000" pitchFamily="34" charset="-128"/>
                <a:ea typeface="Yu Gothic UI Light" panose="020B0300000000000000" pitchFamily="34" charset="-128"/>
              </a:rPr>
              <a:t>«Автономным автомобилям </a:t>
            </a:r>
            <a:r>
              <a:rPr lang="ru-RU" sz="1600" dirty="0">
                <a:latin typeface="Yu Gothic UI Light" panose="020B0300000000000000" pitchFamily="34" charset="-128"/>
                <a:ea typeface="Yu Gothic UI Light" panose="020B0300000000000000" pitchFamily="34" charset="-128"/>
              </a:rPr>
              <a:t>нужна экспериментальная этика: готовы ли мы выпускать машины на дороги?» (</a:t>
            </a:r>
            <a:r>
              <a:rPr lang="ru-RU" sz="1600" dirty="0" err="1">
                <a:latin typeface="Yu Gothic UI Light" panose="020B0300000000000000" pitchFamily="34" charset="-128"/>
                <a:ea typeface="Yu Gothic UI Light" panose="020B0300000000000000" pitchFamily="34" charset="-128"/>
              </a:rPr>
              <a:t>Autonomous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Vehicles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Need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Experimental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Ethics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Are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We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Ready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for</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Utilitarian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Cars</a:t>
            </a:r>
            <a:r>
              <a:rPr lang="ru-RU" sz="1600" dirty="0">
                <a:latin typeface="Yu Gothic UI Light" panose="020B0300000000000000" pitchFamily="34" charset="-128"/>
                <a:ea typeface="Yu Gothic UI Light" panose="020B0300000000000000" pitchFamily="34" charset="-128"/>
              </a:rPr>
              <a:t>?), в которой попытались ответить на сложный этический вопрос: каким должно быть поведение беспилотного автомобиля в случае, если избежать аварии невозможно и жертвы неизбежны? Авторы опросили несколько сотен участников </a:t>
            </a:r>
            <a:r>
              <a:rPr lang="ru-RU" sz="1600" dirty="0" err="1">
                <a:latin typeface="Yu Gothic UI Light" panose="020B0300000000000000" pitchFamily="34" charset="-128"/>
                <a:ea typeface="Yu Gothic UI Light" panose="020B0300000000000000" pitchFamily="34" charset="-128"/>
              </a:rPr>
              <a:t>краудсорсингового</a:t>
            </a:r>
            <a:r>
              <a:rPr lang="ru-RU" sz="1600" dirty="0">
                <a:latin typeface="Yu Gothic UI Light" panose="020B0300000000000000" pitchFamily="34" charset="-128"/>
                <a:ea typeface="Yu Gothic UI Light" panose="020B0300000000000000" pitchFamily="34" charset="-128"/>
              </a:rPr>
              <a:t> сайта </a:t>
            </a:r>
            <a:r>
              <a:rPr lang="ru-RU" sz="1600" dirty="0" err="1">
                <a:latin typeface="Yu Gothic UI Light" panose="020B0300000000000000" pitchFamily="34" charset="-128"/>
                <a:ea typeface="Yu Gothic UI Light" panose="020B0300000000000000" pitchFamily="34" charset="-128"/>
              </a:rPr>
              <a:t>Amazon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Mechanical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Turk</a:t>
            </a:r>
            <a:r>
              <a:rPr lang="ru-RU" sz="1600" dirty="0">
                <a:latin typeface="Yu Gothic UI Light" panose="020B0300000000000000" pitchFamily="34" charset="-128"/>
                <a:ea typeface="Yu Gothic UI Light" panose="020B0300000000000000" pitchFamily="34" charset="-128"/>
              </a:rPr>
              <a:t>, который объединяет людей, готовых выполнять какую-либо проблемную работу, на которую компьютеры пока что не способны по различным причинам. На статью обратил внимание ресурс MIT </a:t>
            </a:r>
            <a:r>
              <a:rPr lang="ru-RU" sz="1600" dirty="0" err="1">
                <a:latin typeface="Yu Gothic UI Light" panose="020B0300000000000000" pitchFamily="34" charset="-128"/>
                <a:ea typeface="Yu Gothic UI Light" panose="020B0300000000000000" pitchFamily="34" charset="-128"/>
              </a:rPr>
              <a:t>Technology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Review</a:t>
            </a:r>
            <a:r>
              <a:rPr lang="ru-RU" sz="1600" dirty="0">
                <a:latin typeface="Yu Gothic UI Light" panose="020B0300000000000000" pitchFamily="34" charset="-128"/>
                <a:ea typeface="Yu Gothic UI Light" panose="020B0300000000000000" pitchFamily="34" charset="-128"/>
              </a:rPr>
              <a:t>.</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894521"/>
            <a:ext cx="1905000" cy="1905000"/>
          </a:xfrm>
          <a:prstGeom prst="rect">
            <a:avLst/>
          </a:prstGeom>
        </p:spPr>
      </p:pic>
      <p:sp>
        <p:nvSpPr>
          <p:cNvPr id="7" name="Прямоугольник 6"/>
          <p:cNvSpPr/>
          <p:nvPr/>
        </p:nvSpPr>
        <p:spPr>
          <a:xfrm>
            <a:off x="838199" y="2857050"/>
            <a:ext cx="1905001" cy="353943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Жан-Франсуа </a:t>
            </a:r>
            <a:r>
              <a:rPr lang="ru-RU" sz="1600" dirty="0" err="1">
                <a:latin typeface="Yu Gothic UI Light" panose="020B0300000000000000" pitchFamily="34" charset="-128"/>
                <a:ea typeface="Yu Gothic UI Light" panose="020B0300000000000000" pitchFamily="34" charset="-128"/>
              </a:rPr>
              <a:t>Боннфон</a:t>
            </a:r>
            <a:r>
              <a:rPr lang="ru-RU" sz="1600" dirty="0">
                <a:latin typeface="Yu Gothic UI Light" panose="020B0300000000000000" pitchFamily="34" charset="-128"/>
                <a:ea typeface="Yu Gothic UI Light" panose="020B0300000000000000" pitchFamily="34" charset="-128"/>
              </a:rPr>
              <a:t> — психолог-исследователь, сотрудник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a:t>
            </a:r>
            <a:r>
              <a:rPr lang="ru-RU" sz="1600" dirty="0" smtClean="0">
                <a:latin typeface="Yu Gothic UI Light" panose="020B0300000000000000" pitchFamily="34" charset="-128"/>
                <a:ea typeface="Yu Gothic UI Light" panose="020B0300000000000000" pitchFamily="34" charset="-128"/>
              </a:rPr>
              <a:t>Основные направления </a:t>
            </a:r>
            <a:r>
              <a:rPr lang="ru-RU" sz="1600" dirty="0">
                <a:latin typeface="Yu Gothic UI Light" panose="020B0300000000000000" pitchFamily="34" charset="-128"/>
                <a:ea typeface="Yu Gothic UI Light" panose="020B0300000000000000" pitchFamily="34" charset="-128"/>
              </a:rPr>
              <a:t>научных </a:t>
            </a:r>
            <a:r>
              <a:rPr lang="ru-RU" sz="1600" dirty="0" smtClean="0">
                <a:latin typeface="Yu Gothic UI Light" panose="020B0300000000000000" pitchFamily="34" charset="-128"/>
                <a:ea typeface="Yu Gothic UI Light" panose="020B0300000000000000" pitchFamily="34" charset="-128"/>
              </a:rPr>
              <a:t>исследований: </a:t>
            </a:r>
            <a:r>
              <a:rPr lang="ru-RU" sz="1600" dirty="0">
                <a:latin typeface="Yu Gothic UI Light" panose="020B0300000000000000" pitchFamily="34" charset="-128"/>
                <a:ea typeface="Yu Gothic UI Light" panose="020B0300000000000000" pitchFamily="34" charset="-128"/>
              </a:rPr>
              <a:t>мышление, принятие решений и этика.</a:t>
            </a:r>
          </a:p>
        </p:txBody>
      </p:sp>
      <p:sp>
        <p:nvSpPr>
          <p:cNvPr id="8" name="Прямоугольник 7"/>
          <p:cNvSpPr/>
          <p:nvPr/>
        </p:nvSpPr>
        <p:spPr>
          <a:xfrm>
            <a:off x="7332578" y="5565483"/>
            <a:ext cx="4021222"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Классические задачи, в которых участнику предлагается принять решение в той или иной этически неоднозначной ситуации.</a:t>
            </a:r>
          </a:p>
        </p:txBody>
      </p:sp>
    </p:spTree>
    <p:extLst>
      <p:ext uri="{BB962C8B-B14F-4D97-AF65-F5344CB8AC3E}">
        <p14:creationId xmlns:p14="http://schemas.microsoft.com/office/powerpoint/2010/main" val="2675621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78890"/>
            <a:ext cx="4758936" cy="2773471"/>
          </a:xfrm>
          <a:prstGeom prst="rect">
            <a:avLst/>
          </a:prstGeom>
        </p:spPr>
      </p:pic>
      <p:sp>
        <p:nvSpPr>
          <p:cNvPr id="8" name="Прямоугольник 7"/>
          <p:cNvSpPr/>
          <p:nvPr/>
        </p:nvSpPr>
        <p:spPr>
          <a:xfrm>
            <a:off x="838201" y="3652361"/>
            <a:ext cx="5248834" cy="280076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В работе </a:t>
            </a:r>
            <a:r>
              <a:rPr lang="ru-RU" sz="1600" dirty="0" smtClean="0">
                <a:latin typeface="Yu Gothic UI Light" panose="020B0300000000000000" pitchFamily="34" charset="-128"/>
                <a:ea typeface="Yu Gothic UI Light" panose="020B0300000000000000" pitchFamily="34" charset="-128"/>
              </a:rPr>
              <a:t>исследователей приведены иллюстрации того, что в некоторых случаях </a:t>
            </a:r>
            <a:r>
              <a:rPr lang="ru-RU" sz="1600" dirty="0">
                <a:latin typeface="Yu Gothic UI Light" panose="020B0300000000000000" pitchFamily="34" charset="-128"/>
                <a:ea typeface="Yu Gothic UI Light" panose="020B0300000000000000" pitchFamily="34" charset="-128"/>
              </a:rPr>
              <a:t>поведение компьютерного алгоритма, управляющего автомобилем, становится этической проблемой. К примеру, если дорожные обстоятельства </a:t>
            </a:r>
            <a:r>
              <a:rPr lang="ru-RU" sz="1600" dirty="0" smtClean="0">
                <a:latin typeface="Yu Gothic UI Light" panose="020B0300000000000000" pitchFamily="34" charset="-128"/>
                <a:ea typeface="Yu Gothic UI Light" panose="020B0300000000000000" pitchFamily="34" charset="-128"/>
              </a:rPr>
              <a:t>таковы, </a:t>
            </a:r>
            <a:r>
              <a:rPr lang="ru-RU" sz="1600" dirty="0">
                <a:latin typeface="Yu Gothic UI Light" panose="020B0300000000000000" pitchFamily="34" charset="-128"/>
                <a:ea typeface="Yu Gothic UI Light" panose="020B0300000000000000" pitchFamily="34" charset="-128"/>
              </a:rPr>
              <a:t>что есть только два варианта развития событий: направить автомобиль в отбойник или совершить наезд на группу из 10 </a:t>
            </a:r>
            <a:r>
              <a:rPr lang="ru-RU" sz="1600" dirty="0" smtClean="0">
                <a:latin typeface="Yu Gothic UI Light" panose="020B0300000000000000" pitchFamily="34" charset="-128"/>
                <a:ea typeface="Yu Gothic UI Light" panose="020B0300000000000000" pitchFamily="34" charset="-128"/>
              </a:rPr>
              <a:t>людей. </a:t>
            </a:r>
            <a:r>
              <a:rPr lang="ru-RU" sz="1600" dirty="0">
                <a:latin typeface="Yu Gothic UI Light" panose="020B0300000000000000" pitchFamily="34" charset="-128"/>
                <a:ea typeface="Yu Gothic UI Light" panose="020B0300000000000000" pitchFamily="34" charset="-128"/>
              </a:rPr>
              <a:t>Как в таком случае должен поступить ИИ? Ещё более сложная ситуация: если на дороге только один пешеход и один автомобиль? Что этически более приемлемо — убить пешехода или убить владельца машины?</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26251" r="22793"/>
          <a:stretch/>
        </p:blipFill>
        <p:spPr>
          <a:xfrm>
            <a:off x="6284258" y="878890"/>
            <a:ext cx="5069542" cy="5527159"/>
          </a:xfrm>
          <a:prstGeom prst="rect">
            <a:avLst/>
          </a:prstGeom>
        </p:spPr>
      </p:pic>
    </p:spTree>
    <p:extLst>
      <p:ext uri="{BB962C8B-B14F-4D97-AF65-F5344CB8AC3E}">
        <p14:creationId xmlns:p14="http://schemas.microsoft.com/office/powerpoint/2010/main" val="3250527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страхи</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68" y="3996191"/>
            <a:ext cx="3253345" cy="2395644"/>
          </a:xfrm>
        </p:spPr>
      </p:pic>
      <p:sp>
        <p:nvSpPr>
          <p:cNvPr id="5" name="Прямоугольник 4"/>
          <p:cNvSpPr/>
          <p:nvPr/>
        </p:nvSpPr>
        <p:spPr>
          <a:xfrm>
            <a:off x="838201" y="1096169"/>
            <a:ext cx="5912224" cy="2800767"/>
          </a:xfrm>
          <a:prstGeom prst="rect">
            <a:avLst/>
          </a:prstGeom>
        </p:spPr>
        <p:txBody>
          <a:bodyPr wrap="square">
            <a:spAutoFit/>
          </a:bodyPr>
          <a:lstStyle/>
          <a:p>
            <a:pPr indent="358775"/>
            <a:r>
              <a:rPr lang="ru-RU" sz="1600" b="0" i="0" dirty="0" smtClean="0">
                <a:solidFill>
                  <a:srgbClr val="000000"/>
                </a:solidFill>
                <a:effectLst/>
                <a:latin typeface="Yu Gothic UI Light" panose="020B0300000000000000" pitchFamily="34" charset="-128"/>
                <a:ea typeface="Yu Gothic UI Light" panose="020B0300000000000000" pitchFamily="34" charset="-128"/>
              </a:rPr>
              <a:t>«...Вы все совершенно неправильно понимаете нашу установку... никто не считает, будто Странники стремятся причинить землянам зло. Это действительно чрезвычайно маловероятно. Другого мы боимся, другого! Мы боимся, что они начнут творить добро, как ОНИ его понимают!</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Добро всегда добро!...</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...это не так... Я был </a:t>
            </a:r>
            <a:r>
              <a:rPr lang="ru-RU" sz="1600" b="0" i="0" dirty="0" err="1" smtClean="0">
                <a:solidFill>
                  <a:srgbClr val="000000"/>
                </a:solidFill>
                <a:effectLst/>
                <a:latin typeface="Yu Gothic UI Light" panose="020B0300000000000000" pitchFamily="34" charset="-128"/>
                <a:ea typeface="Yu Gothic UI Light" panose="020B0300000000000000" pitchFamily="34" charset="-128"/>
              </a:rPr>
              <a:t>прогрессором</a:t>
            </a:r>
            <a:r>
              <a:rPr lang="ru-RU" sz="1600" b="0" i="0" dirty="0" smtClean="0">
                <a:solidFill>
                  <a:srgbClr val="000000"/>
                </a:solidFill>
                <a:effectLst/>
                <a:latin typeface="Yu Gothic UI Light" panose="020B0300000000000000" pitchFamily="34" charset="-128"/>
                <a:ea typeface="Yu Gothic UI Light" panose="020B0300000000000000" pitchFamily="34" charset="-128"/>
              </a:rPr>
              <a:t> всего 3 года, я нес добро только добро, ничего, кроме добра, и, господи, как же они ненавидели меня, эти люди! И они были в своем праве. Потому что боги пришли, не спрашивая разрешения»...</a:t>
            </a:r>
          </a:p>
          <a:p>
            <a:pPr indent="358775" algn="r"/>
            <a:r>
              <a:rPr lang="ru-RU" sz="1400" dirty="0" smtClean="0">
                <a:solidFill>
                  <a:srgbClr val="000000"/>
                </a:solidFill>
                <a:latin typeface="Yu Gothic UI Light" panose="020B0300000000000000" pitchFamily="34" charset="-128"/>
                <a:ea typeface="Yu Gothic UI Light" panose="020B0300000000000000" pitchFamily="34" charset="-128"/>
              </a:rPr>
              <a:t>А. Стругацкий, Б. Стругацкий. Волны гасят ветер.</a:t>
            </a:r>
            <a:endParaRPr lang="ru-RU" sz="14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36" y="1096170"/>
            <a:ext cx="4407763" cy="280076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96191"/>
            <a:ext cx="4625788" cy="2397306"/>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4604" r="11476"/>
          <a:stretch/>
        </p:blipFill>
        <p:spPr>
          <a:xfrm>
            <a:off x="9094693" y="3986296"/>
            <a:ext cx="2223247" cy="2405539"/>
          </a:xfrm>
          <a:prstGeom prst="rect">
            <a:avLst/>
          </a:prstGeom>
        </p:spPr>
      </p:pic>
    </p:spTree>
    <p:extLst>
      <p:ext uri="{BB962C8B-B14F-4D97-AF65-F5344CB8AC3E}">
        <p14:creationId xmlns:p14="http://schemas.microsoft.com/office/powerpoint/2010/main" val="3571547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альтернативы</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177" y="3074895"/>
            <a:ext cx="5769282" cy="3245222"/>
          </a:xfrm>
          <a:prstGeom prst="rect">
            <a:avLst/>
          </a:prstGeom>
        </p:spPr>
      </p:pic>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14519"/>
            <a:ext cx="5768788" cy="3255115"/>
          </a:xfrm>
        </p:spPr>
      </p:pic>
      <p:sp>
        <p:nvSpPr>
          <p:cNvPr id="3" name="Прямоугольник 2"/>
          <p:cNvSpPr/>
          <p:nvPr/>
        </p:nvSpPr>
        <p:spPr>
          <a:xfrm>
            <a:off x="5670177" y="3074895"/>
            <a:ext cx="936811" cy="12819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22680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33977" y="2361106"/>
            <a:ext cx="8927444" cy="1477328"/>
          </a:xfrm>
          <a:prstGeom prst="rect">
            <a:avLst/>
          </a:prstGeom>
        </p:spPr>
        <p:txBody>
          <a:bodyPr wrap="none">
            <a:spAutoFit/>
          </a:bodyPr>
          <a:lstStyle/>
          <a:p>
            <a:r>
              <a:rPr lang="ru-RU" sz="9000" dirty="0">
                <a:latin typeface="Bebas Neue Bold" panose="020B0606020202050201" pitchFamily="34" charset="-52"/>
              </a:rPr>
              <a:t>Спасибо за внимание!</a:t>
            </a:r>
          </a:p>
        </p:txBody>
      </p:sp>
    </p:spTree>
    <p:extLst>
      <p:ext uri="{BB962C8B-B14F-4D97-AF65-F5344CB8AC3E}">
        <p14:creationId xmlns:p14="http://schemas.microsoft.com/office/powerpoint/2010/main" val="962476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личного</a:t>
            </a:r>
            <a:endParaRPr lang="ru-RU" dirty="0"/>
          </a:p>
        </p:txBody>
      </p:sp>
      <p:sp>
        <p:nvSpPr>
          <p:cNvPr id="3" name="Объект 2"/>
          <p:cNvSpPr>
            <a:spLocks noGrp="1"/>
          </p:cNvSpPr>
          <p:nvPr>
            <p:ph idx="1"/>
          </p:nvPr>
        </p:nvSpPr>
        <p:spPr>
          <a:xfrm>
            <a:off x="838200" y="1047173"/>
            <a:ext cx="10515600" cy="2468896"/>
          </a:xfrm>
        </p:spPr>
        <p:txBody>
          <a:bodyPr>
            <a:normAutofit/>
          </a:bodyPr>
          <a:lstStyle/>
          <a:p>
            <a:pPr marL="0" indent="363538" fontAlgn="t">
              <a:buNone/>
            </a:pPr>
            <a:r>
              <a:rPr lang="ru-RU" sz="1600" dirty="0" smtClean="0"/>
              <a:t>«…Посыпались </a:t>
            </a:r>
            <a:r>
              <a:rPr lang="ru-RU" sz="1600" dirty="0"/>
              <a:t>частые звенящие удары —</a:t>
            </a:r>
            <a:r>
              <a:rPr lang="ru-RU" sz="1600" dirty="0" smtClean="0"/>
              <a:t> </a:t>
            </a:r>
            <a:r>
              <a:rPr lang="ru-RU" sz="1600" dirty="0"/>
              <a:t>планетарные моторы заработали автоматически, когда управлявшая кораблем электронная машина почувствовала впереди огромное скопление материи. «Тантра» принялась раскачиваться. Как ни замедлял свой ход звездолет, но люди в посту управления начали терять сознание. Ингрид упала на колени. Пел Лин в своем кресле старался поднять налившуюся свинцом голову, </a:t>
            </a:r>
            <a:r>
              <a:rPr lang="ru-RU" sz="1600" dirty="0" err="1"/>
              <a:t>Кэй</a:t>
            </a:r>
            <a:r>
              <a:rPr lang="ru-RU" sz="1600" dirty="0"/>
              <a:t> Бэр ощутил бессмысленный, животный страх и детскую беспомощность.</a:t>
            </a:r>
          </a:p>
          <a:p>
            <a:pPr marL="0" indent="363538" fontAlgn="t">
              <a:buNone/>
            </a:pPr>
            <a:r>
              <a:rPr lang="ru-RU" sz="1600" dirty="0"/>
              <a:t>Удары двигателей зачастили и перешли в непрерывный гром. Электронный «мозг» корабля вел борьбу вместо своих полубесчувственных хозяев, по-своему могучий, но недалекий, так как не мог предвидеть сложных последствий и придумать выход из исключительных </a:t>
            </a:r>
            <a:r>
              <a:rPr lang="ru-RU" sz="1600" dirty="0" smtClean="0"/>
              <a:t>случаев».</a:t>
            </a:r>
          </a:p>
          <a:p>
            <a:pPr marL="0" indent="0" algn="r" fontAlgn="t">
              <a:buNone/>
            </a:pPr>
            <a:r>
              <a:rPr lang="ru-RU" sz="1400" dirty="0" smtClean="0"/>
              <a:t>И.А. Ефремов. Туманность Андромеды</a:t>
            </a:r>
            <a:endParaRPr lang="ru-RU" sz="1400" dirty="0"/>
          </a:p>
          <a:p>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20211"/>
            <a:ext cx="4077704" cy="296270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833" y="3516069"/>
            <a:ext cx="5864967" cy="2966849"/>
          </a:xfrm>
          <a:prstGeom prst="rect">
            <a:avLst/>
          </a:prstGeom>
        </p:spPr>
      </p:pic>
    </p:spTree>
    <p:extLst>
      <p:ext uri="{BB962C8B-B14F-4D97-AF65-F5344CB8AC3E}">
        <p14:creationId xmlns:p14="http://schemas.microsoft.com/office/powerpoint/2010/main" val="16726780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Литература</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645" y="1025235"/>
            <a:ext cx="4894119" cy="4894119"/>
          </a:xfrm>
          <a:prstGeom prst="rect">
            <a:avLst/>
          </a:prstGeom>
        </p:spPr>
      </p:pic>
    </p:spTree>
    <p:extLst>
      <p:ext uri="{BB962C8B-B14F-4D97-AF65-F5344CB8AC3E}">
        <p14:creationId xmlns:p14="http://schemas.microsoft.com/office/powerpoint/2010/main" val="1270184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античность</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78879"/>
            <a:ext cx="2597872" cy="2620965"/>
          </a:xfrm>
          <a:prstGeom prst="rect">
            <a:avLst/>
          </a:prstGeom>
        </p:spPr>
      </p:pic>
      <p:sp>
        <p:nvSpPr>
          <p:cNvPr id="7" name="Прямоугольник 6"/>
          <p:cNvSpPr/>
          <p:nvPr/>
        </p:nvSpPr>
        <p:spPr>
          <a:xfrm>
            <a:off x="3645549" y="1083743"/>
            <a:ext cx="3640389" cy="5232202"/>
          </a:xfrm>
          <a:prstGeom prst="rect">
            <a:avLst/>
          </a:prstGeom>
        </p:spPr>
        <p:txBody>
          <a:bodyPr wrap="square">
            <a:spAutoFit/>
          </a:bodyPr>
          <a:lstStyle/>
          <a:p>
            <a:pPr indent="363538"/>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Антикитерский</a:t>
            </a:r>
            <a:r>
              <a:rPr lang="ru-RU" sz="1600" dirty="0" smtClean="0">
                <a:latin typeface="Yu Gothic UI Light" panose="020B0300000000000000" pitchFamily="34" charset="-128"/>
                <a:ea typeface="Yu Gothic UI Light" panose="020B0300000000000000" pitchFamily="34" charset="-128"/>
              </a:rPr>
              <a:t> механизм </a:t>
            </a:r>
            <a:r>
              <a:rPr lang="en-US" sz="1600" dirty="0" smtClean="0">
                <a:latin typeface="Yu Gothic UI Light" panose="020B0300000000000000" pitchFamily="34" charset="-128"/>
                <a:ea typeface="Yu Gothic UI Light" panose="020B0300000000000000" pitchFamily="34" charset="-128"/>
              </a:rPr>
              <a:t>&lt;…&gt;</a:t>
            </a:r>
            <a:r>
              <a:rPr lang="ru-RU" sz="1600" dirty="0" smtClean="0">
                <a:latin typeface="Yu Gothic UI Light" panose="020B0300000000000000" pitchFamily="34" charset="-128"/>
                <a:ea typeface="Yu Gothic UI Light" panose="020B0300000000000000" pitchFamily="34" charset="-128"/>
              </a:rPr>
              <a:t> — </a:t>
            </a:r>
            <a:r>
              <a:rPr lang="ru-RU" sz="1600" dirty="0">
                <a:latin typeface="Yu Gothic UI Light" panose="020B0300000000000000" pitchFamily="34" charset="-128"/>
                <a:ea typeface="Yu Gothic UI Light" panose="020B0300000000000000" pitchFamily="34" charset="-128"/>
              </a:rPr>
              <a:t>механическое устройство, поднятое в 1901 году с древнего судна, затонувшего недалеко от греческого острова Антикитера (греч. </a:t>
            </a:r>
            <a:r>
              <a:rPr lang="ru-RU" sz="1600" dirty="0" err="1">
                <a:latin typeface="Yu Gothic UI Light" panose="020B0300000000000000" pitchFamily="34" charset="-128"/>
                <a:ea typeface="Yu Gothic UI Light" panose="020B0300000000000000" pitchFamily="34" charset="-128"/>
              </a:rPr>
              <a:t>Αντικύθηρ</a:t>
            </a:r>
            <a:r>
              <a:rPr lang="ru-RU" sz="1600" dirty="0">
                <a:latin typeface="Yu Gothic UI Light" panose="020B0300000000000000" pitchFamily="34" charset="-128"/>
                <a:ea typeface="Yu Gothic UI Light" panose="020B0300000000000000" pitchFamily="34" charset="-128"/>
              </a:rPr>
              <a:t>α) и обнаруженного греческим водолазом 4 апреля 1900 года. Датируется приблизительно 100 годом до н. э. (возможно, до 150 года до н. э</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или 205 года до н. э</a:t>
            </a:r>
            <a:r>
              <a:rPr lang="ru-RU" sz="1600" dirty="0" smtClean="0">
                <a:latin typeface="Yu Gothic UI Light" panose="020B0300000000000000" pitchFamily="34" charset="-128"/>
                <a:ea typeface="Yu Gothic UI Light" panose="020B0300000000000000" pitchFamily="34" charset="-128"/>
              </a:rPr>
              <a:t>.).</a:t>
            </a:r>
          </a:p>
          <a:p>
            <a:pPr indent="363538"/>
            <a:r>
              <a:rPr lang="en-US" sz="1600" dirty="0" smtClean="0">
                <a:latin typeface="Yu Gothic UI Light" panose="020B0300000000000000" pitchFamily="34" charset="-128"/>
                <a:ea typeface="Yu Gothic UI Light" panose="020B0300000000000000" pitchFamily="34" charset="-128"/>
              </a:rPr>
              <a:t>&lt;…&gt;</a:t>
            </a:r>
          </a:p>
          <a:p>
            <a:pPr indent="363538"/>
            <a:r>
              <a:rPr lang="ru-RU" sz="1600" dirty="0" smtClean="0">
                <a:latin typeface="Yu Gothic UI Light" panose="020B0300000000000000" pitchFamily="34" charset="-128"/>
                <a:ea typeface="Yu Gothic UI Light" panose="020B0300000000000000" pitchFamily="34" charset="-128"/>
              </a:rPr>
              <a:t>Механизм </a:t>
            </a:r>
            <a:r>
              <a:rPr lang="ru-RU" sz="1600" dirty="0">
                <a:latin typeface="Yu Gothic UI Light" panose="020B0300000000000000" pitchFamily="34" charset="-128"/>
                <a:ea typeface="Yu Gothic UI Light" panose="020B0300000000000000" pitchFamily="34" charset="-128"/>
              </a:rPr>
              <a:t>содержал 37 бронзовых шестерён в деревянном корпусе, на котором были размещены циферблаты со стрелками и, по реконструкции, использовался для расчёта движения небесных тел. Другие устройства подобной сложности неизвестны в эллинистической </a:t>
            </a:r>
            <a:r>
              <a:rPr lang="ru-RU" sz="1600" dirty="0" smtClean="0">
                <a:latin typeface="Yu Gothic UI Light" panose="020B0300000000000000" pitchFamily="34" charset="-128"/>
                <a:ea typeface="Yu Gothic UI Light" panose="020B0300000000000000" pitchFamily="34" charset="-128"/>
              </a:rPr>
              <a:t>культуре</a:t>
            </a:r>
            <a:r>
              <a:rPr lang="en-US" sz="1600" dirty="0" smtClean="0">
                <a:latin typeface="Yu Gothic UI Light" panose="020B0300000000000000" pitchFamily="34" charset="-128"/>
                <a:ea typeface="Yu Gothic UI Light" panose="020B0300000000000000" pitchFamily="34" charset="-128"/>
              </a:rPr>
              <a:t>».</a:t>
            </a:r>
          </a:p>
          <a:p>
            <a:pPr algn="r"/>
            <a:r>
              <a:rPr lang="ru-RU" sz="1400" dirty="0" smtClean="0">
                <a:latin typeface="Yu Gothic UI Light" panose="020B0300000000000000" pitchFamily="34" charset="-128"/>
                <a:ea typeface="Yu Gothic UI Light" panose="020B0300000000000000" pitchFamily="34" charset="-128"/>
              </a:rPr>
              <a:t>Википедия</a:t>
            </a:r>
            <a:endParaRPr lang="ru-RU" sz="1400" dirty="0">
              <a:latin typeface="Yu Gothic UI Light" panose="020B0300000000000000" pitchFamily="34" charset="-128"/>
              <a:ea typeface="Yu Gothic UI Light" panose="020B03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12" y="3839767"/>
            <a:ext cx="1818028" cy="2476178"/>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415" y="1078879"/>
            <a:ext cx="3863256" cy="5152618"/>
          </a:xfrm>
          <a:prstGeom prst="rect">
            <a:avLst/>
          </a:prstGeom>
        </p:spPr>
      </p:pic>
    </p:spTree>
    <p:extLst>
      <p:ext uri="{BB962C8B-B14F-4D97-AF65-F5344CB8AC3E}">
        <p14:creationId xmlns:p14="http://schemas.microsoft.com/office/powerpoint/2010/main" val="2660669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1372" y="1133058"/>
            <a:ext cx="5010380" cy="3335034"/>
          </a:xfrm>
          <a:prstGeom prst="rect">
            <a:avLst/>
          </a:prstGeom>
        </p:spPr>
      </p:pic>
      <p:sp>
        <p:nvSpPr>
          <p:cNvPr id="7" name="Прямоугольник 6"/>
          <p:cNvSpPr/>
          <p:nvPr/>
        </p:nvSpPr>
        <p:spPr>
          <a:xfrm>
            <a:off x="838200" y="4722262"/>
            <a:ext cx="2716328"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a:t>
            </a:r>
            <a:r>
              <a:rPr lang="ru-RU" sz="1600" dirty="0" smtClean="0">
                <a:latin typeface="Yu Gothic UI Light" panose="020B0300000000000000" pitchFamily="34" charset="-128"/>
                <a:ea typeface="Yu Gothic UI Light" panose="020B0300000000000000" pitchFamily="34" charset="-128"/>
              </a:rPr>
              <a:t>Н</a:t>
            </a:r>
            <a:r>
              <a:rPr lang="ru-RU" sz="1600" dirty="0">
                <a:latin typeface="Yu Gothic UI Light" panose="020B0300000000000000" pitchFamily="34" charset="-128"/>
                <a:ea typeface="Yu Gothic UI Light" panose="020B0300000000000000" pitchFamily="34" charset="-128"/>
              </a:rPr>
              <a:t>е</a:t>
            </a:r>
            <a:r>
              <a:rPr lang="ru-RU" sz="1600" dirty="0" smtClean="0">
                <a:latin typeface="Yu Gothic UI Light" panose="020B0300000000000000" pitchFamily="34" charset="-128"/>
                <a:ea typeface="Yu Gothic UI Light" panose="020B0300000000000000" pitchFamily="34" charset="-128"/>
              </a:rPr>
              <a:t>пер (1550—1617</a:t>
            </a:r>
            <a:r>
              <a:rPr lang="ru-RU" sz="1600" dirty="0">
                <a:latin typeface="Yu Gothic UI Light" panose="020B0300000000000000" pitchFamily="34" charset="-128"/>
                <a:ea typeface="Yu Gothic UI Light" panose="020B0300000000000000" pitchFamily="34" charset="-128"/>
              </a:rPr>
              <a:t>) — шотландский математик, один из изобретателей логарифмов, первый публикатор логарифмических </a:t>
            </a:r>
            <a:r>
              <a:rPr lang="ru-RU" sz="1600" dirty="0" smtClean="0">
                <a:latin typeface="Yu Gothic UI Light" panose="020B0300000000000000" pitchFamily="34" charset="-128"/>
                <a:ea typeface="Yu Gothic UI Light" panose="020B0300000000000000" pitchFamily="34" charset="-128"/>
              </a:rPr>
              <a:t>таблиц.</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951372" y="4735902"/>
            <a:ext cx="5010380" cy="1569660"/>
          </a:xfrm>
          <a:prstGeom prst="rect">
            <a:avLst/>
          </a:prstGeom>
        </p:spPr>
        <p:txBody>
          <a:bodyPr wrap="square">
            <a:spAutoFit/>
          </a:bodyPr>
          <a:lstStyle/>
          <a:p>
            <a:r>
              <a:rPr lang="ru-RU" sz="1600" dirty="0" err="1">
                <a:solidFill>
                  <a:srgbClr val="252525"/>
                </a:solidFill>
                <a:latin typeface="Yu Gothic UI Light" panose="020B0300000000000000" pitchFamily="34" charset="-128"/>
                <a:ea typeface="Yu Gothic UI Light" panose="020B0300000000000000" pitchFamily="34" charset="-128"/>
              </a:rPr>
              <a:t>Неперовы</a:t>
            </a:r>
            <a:r>
              <a:rPr lang="ru-RU" sz="1600" dirty="0">
                <a:solidFill>
                  <a:srgbClr val="252525"/>
                </a:solidFill>
                <a:latin typeface="Yu Gothic UI Light" panose="020B0300000000000000" pitchFamily="34" charset="-128"/>
                <a:ea typeface="Yu Gothic UI Light" panose="020B0300000000000000" pitchFamily="34" charset="-128"/>
              </a:rPr>
              <a:t> палочки </a:t>
            </a:r>
            <a:r>
              <a:rPr lang="ru-RU" sz="1600" dirty="0" smtClean="0">
                <a:solidFill>
                  <a:srgbClr val="252525"/>
                </a:solidFill>
                <a:latin typeface="Yu Gothic UI Light" panose="020B0300000000000000" pitchFamily="34" charset="-128"/>
                <a:ea typeface="Yu Gothic UI Light" panose="020B0300000000000000" pitchFamily="34" charset="-128"/>
              </a:rPr>
              <a:t>— счётный прибор</a:t>
            </a:r>
            <a:r>
              <a:rPr lang="en-US" sz="1600" dirty="0">
                <a:solidFill>
                  <a:srgbClr val="252525"/>
                </a:solidFill>
                <a:latin typeface="Yu Gothic UI Light" panose="020B0300000000000000" pitchFamily="34" charset="-128"/>
                <a:ea typeface="Yu Gothic UI Light" panose="020B0300000000000000" pitchFamily="34" charset="-128"/>
              </a:rPr>
              <a:t>,</a:t>
            </a:r>
            <a:r>
              <a:rPr lang="ru-RU" sz="1600" dirty="0" smtClean="0">
                <a:solidFill>
                  <a:srgbClr val="252525"/>
                </a:solidFill>
                <a:latin typeface="Yu Gothic UI Light" panose="020B0300000000000000" pitchFamily="34" charset="-128"/>
                <a:ea typeface="Yu Gothic UI Light" panose="020B0300000000000000" pitchFamily="34" charset="-128"/>
              </a:rPr>
              <a:t> который мог </a:t>
            </a:r>
            <a:r>
              <a:rPr lang="ru-RU" sz="1600" dirty="0">
                <a:solidFill>
                  <a:srgbClr val="252525"/>
                </a:solidFill>
                <a:latin typeface="Yu Gothic UI Light" panose="020B0300000000000000" pitchFamily="34" charset="-128"/>
                <a:ea typeface="Yu Gothic UI Light" panose="020B0300000000000000" pitchFamily="34" charset="-128"/>
              </a:rPr>
              <a:t>непосредственно прилагаться </a:t>
            </a:r>
            <a:r>
              <a:rPr lang="ru-RU" sz="1600" dirty="0" smtClean="0">
                <a:solidFill>
                  <a:srgbClr val="252525"/>
                </a:solidFill>
                <a:latin typeface="Yu Gothic UI Light" panose="020B0300000000000000" pitchFamily="34" charset="-128"/>
                <a:ea typeface="Yu Gothic UI Light" panose="020B0300000000000000" pitchFamily="34" charset="-128"/>
              </a:rPr>
              <a:t>к </a:t>
            </a:r>
            <a:r>
              <a:rPr lang="ru-RU" sz="1600" dirty="0">
                <a:solidFill>
                  <a:srgbClr val="252525"/>
                </a:solidFill>
                <a:latin typeface="Yu Gothic UI Light" panose="020B0300000000000000" pitchFamily="34" charset="-128"/>
                <a:ea typeface="Yu Gothic UI Light" panose="020B0300000000000000" pitchFamily="34" charset="-128"/>
              </a:rPr>
              <a:t>исполнению </a:t>
            </a:r>
            <a:r>
              <a:rPr lang="ru-RU" sz="1600" dirty="0" smtClean="0">
                <a:solidFill>
                  <a:srgbClr val="252525"/>
                </a:solidFill>
                <a:latin typeface="Yu Gothic UI Light" panose="020B0300000000000000" pitchFamily="34" charset="-128"/>
                <a:ea typeface="Yu Gothic UI Light" panose="020B0300000000000000" pitchFamily="34" charset="-128"/>
              </a:rPr>
              <a:t>действия умножения</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с некоторыми дополнительными сложностями, деления</a:t>
            </a:r>
            <a:r>
              <a:rPr lang="ru-RU" sz="1600" dirty="0">
                <a:solidFill>
                  <a:srgbClr val="252525"/>
                </a:solidFill>
                <a:latin typeface="Yu Gothic UI Light" panose="020B0300000000000000" pitchFamily="34" charset="-128"/>
                <a:ea typeface="Yu Gothic UI Light" panose="020B0300000000000000" pitchFamily="34" charset="-128"/>
              </a:rPr>
              <a:t>. Успех </a:t>
            </a:r>
            <a:r>
              <a:rPr lang="ru-RU" sz="1600" dirty="0" smtClean="0">
                <a:solidFill>
                  <a:srgbClr val="252525"/>
                </a:solidFill>
                <a:latin typeface="Yu Gothic UI Light" panose="020B0300000000000000" pitchFamily="34" charset="-128"/>
                <a:ea typeface="Yu Gothic UI Light" panose="020B0300000000000000" pitchFamily="34" charset="-128"/>
              </a:rPr>
              <a:t>этого прибора </a:t>
            </a:r>
            <a:r>
              <a:rPr lang="ru-RU" sz="1600" dirty="0">
                <a:solidFill>
                  <a:srgbClr val="252525"/>
                </a:solidFill>
                <a:latin typeface="Yu Gothic UI Light" panose="020B0300000000000000" pitchFamily="34" charset="-128"/>
                <a:ea typeface="Yu Gothic UI Light" panose="020B0300000000000000" pitchFamily="34" charset="-128"/>
              </a:rPr>
              <a:t>был так значителен, что в честь как самого прибора, так и его </a:t>
            </a:r>
            <a:r>
              <a:rPr lang="ru-RU" sz="1600" dirty="0" smtClean="0">
                <a:solidFill>
                  <a:srgbClr val="252525"/>
                </a:solidFill>
                <a:latin typeface="Yu Gothic UI Light" panose="020B0300000000000000" pitchFamily="34" charset="-128"/>
                <a:ea typeface="Yu Gothic UI Light" panose="020B0300000000000000" pitchFamily="34" charset="-128"/>
              </a:rPr>
              <a:t>изобретателя, писались стихи.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597" y="1146700"/>
            <a:ext cx="1995203" cy="332139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14" y="1133060"/>
            <a:ext cx="2643014" cy="3335032"/>
          </a:xfrm>
          <a:prstGeom prst="rect">
            <a:avLst/>
          </a:prstGeom>
        </p:spPr>
      </p:pic>
      <p:sp>
        <p:nvSpPr>
          <p:cNvPr id="12" name="Прямоугольник 11"/>
          <p:cNvSpPr/>
          <p:nvPr/>
        </p:nvSpPr>
        <p:spPr>
          <a:xfrm>
            <a:off x="9282546" y="4735902"/>
            <a:ext cx="2071254"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Панегирик Джозефа </a:t>
            </a:r>
            <a:r>
              <a:rPr lang="ru-RU" sz="1600" dirty="0" err="1" smtClean="0">
                <a:latin typeface="Yu Gothic UI Light" panose="020B0300000000000000" pitchFamily="34" charset="-128"/>
                <a:ea typeface="Yu Gothic UI Light" panose="020B0300000000000000" pitchFamily="34" charset="-128"/>
              </a:rPr>
              <a:t>Моксона</a:t>
            </a:r>
            <a:r>
              <a:rPr lang="en-US" sz="1600" dirty="0" smtClean="0">
                <a:latin typeface="Yu Gothic UI Light" panose="020B0300000000000000" pitchFamily="34" charset="-128"/>
                <a:ea typeface="Yu Gothic UI Light" panose="020B0300000000000000" pitchFamily="34" charset="-128"/>
              </a:rPr>
              <a:t> (1627</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1691)</a:t>
            </a:r>
            <a:r>
              <a:rPr lang="ru-RU" sz="1600" dirty="0" smtClean="0">
                <a:latin typeface="Yu Gothic UI Light" panose="020B0300000000000000" pitchFamily="34" charset="-128"/>
                <a:ea typeface="Yu Gothic UI Light" panose="020B0300000000000000" pitchFamily="34" charset="-128"/>
              </a:rPr>
              <a:t>, воспевающий </a:t>
            </a:r>
            <a:r>
              <a:rPr lang="ru-RU" sz="1600" dirty="0" err="1" smtClean="0">
                <a:latin typeface="Yu Gothic UI Light" panose="020B0300000000000000" pitchFamily="34" charset="-128"/>
                <a:ea typeface="Yu Gothic UI Light" panose="020B0300000000000000" pitchFamily="34" charset="-128"/>
              </a:rPr>
              <a:t>неперовы</a:t>
            </a:r>
            <a:r>
              <a:rPr lang="ru-RU" sz="1600" dirty="0" smtClean="0">
                <a:latin typeface="Yu Gothic UI Light" panose="020B0300000000000000" pitchFamily="34" charset="-128"/>
                <a:ea typeface="Yu Gothic UI Light" panose="020B0300000000000000" pitchFamily="34" charset="-128"/>
              </a:rPr>
              <a:t> палочки, а точнее, дословно «кости».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6479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48186" y="4351963"/>
            <a:ext cx="2317628" cy="1815882"/>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Вильгельм </a:t>
            </a:r>
            <a:r>
              <a:rPr lang="ru-RU" sz="1600" dirty="0" err="1">
                <a:latin typeface="Yu Gothic UI Light" panose="020B0300000000000000" pitchFamily="34" charset="-128"/>
                <a:ea typeface="Yu Gothic UI Light" panose="020B0300000000000000" pitchFamily="34" charset="-128"/>
              </a:rPr>
              <a:t>Шиккард</a:t>
            </a:r>
            <a:r>
              <a:rPr lang="ru-RU" sz="1600" dirty="0">
                <a:latin typeface="Yu Gothic UI Light" panose="020B0300000000000000" pitchFamily="34" charset="-128"/>
                <a:ea typeface="Yu Gothic UI Light" panose="020B0300000000000000" pitchFamily="34" charset="-128"/>
              </a:rPr>
              <a:t> (1592—1635) — немецкий учёный, </a:t>
            </a:r>
            <a:r>
              <a:rPr lang="ru-RU" sz="1600" dirty="0" smtClean="0">
                <a:latin typeface="Yu Gothic UI Light" panose="020B0300000000000000" pitchFamily="34" charset="-128"/>
                <a:ea typeface="Yu Gothic UI Light" panose="020B0300000000000000" pitchFamily="34" charset="-128"/>
              </a:rPr>
              <a:t>астроном и математик, </a:t>
            </a:r>
            <a:r>
              <a:rPr lang="ru-RU" sz="1600" dirty="0">
                <a:latin typeface="Yu Gothic UI Light" panose="020B0300000000000000" pitchFamily="34" charset="-128"/>
                <a:ea typeface="Yu Gothic UI Light" panose="020B0300000000000000" pitchFamily="34" charset="-128"/>
              </a:rPr>
              <a:t>создатель первого проекта счётной </a:t>
            </a:r>
            <a:r>
              <a:rPr lang="ru-RU" sz="1600" dirty="0" smtClean="0">
                <a:latin typeface="Yu Gothic UI Light" panose="020B0300000000000000" pitchFamily="34" charset="-128"/>
                <a:ea typeface="Yu Gothic UI Light" panose="020B0300000000000000" pitchFamily="34" charset="-128"/>
              </a:rPr>
              <a:t>машины.</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384897" y="4351963"/>
            <a:ext cx="5301434" cy="1815882"/>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Суммирующая машина </a:t>
            </a:r>
            <a:r>
              <a:rPr lang="ru-RU" sz="1600" dirty="0" smtClean="0">
                <a:solidFill>
                  <a:srgbClr val="252525"/>
                </a:solidFill>
                <a:latin typeface="Yu Gothic UI Light" panose="020B0300000000000000" pitchFamily="34" charset="-128"/>
                <a:ea typeface="Yu Gothic UI Light" panose="020B0300000000000000" pitchFamily="34" charset="-128"/>
              </a:rPr>
              <a:t>Паскаля </a:t>
            </a:r>
            <a:r>
              <a:rPr lang="ru-RU" sz="1600" dirty="0">
                <a:solidFill>
                  <a:srgbClr val="252525"/>
                </a:solidFill>
                <a:latin typeface="Yu Gothic UI Light" panose="020B0300000000000000" pitchFamily="34" charset="-128"/>
                <a:ea typeface="Yu Gothic UI Light" panose="020B0300000000000000" pitchFamily="34" charset="-128"/>
              </a:rPr>
              <a:t>(«</a:t>
            </a:r>
            <a:r>
              <a:rPr lang="ru-RU" sz="1600" dirty="0" err="1" smtClean="0">
                <a:solidFill>
                  <a:srgbClr val="252525"/>
                </a:solidFill>
                <a:latin typeface="Yu Gothic UI Light" panose="020B0300000000000000" pitchFamily="34" charset="-128"/>
                <a:ea typeface="Yu Gothic UI Light" panose="020B0300000000000000" pitchFamily="34" charset="-128"/>
              </a:rPr>
              <a:t>Паскалина</a:t>
            </a:r>
            <a:r>
              <a:rPr lang="ru-RU" sz="1600" dirty="0">
                <a:solidFill>
                  <a:srgbClr val="252525"/>
                </a:solidFill>
                <a:latin typeface="Yu Gothic UI Light" panose="020B0300000000000000" pitchFamily="34" charset="-128"/>
                <a:ea typeface="Yu Gothic UI Light" panose="020B0300000000000000" pitchFamily="34" charset="-128"/>
              </a:rPr>
              <a:t>») — арифметическая машина, изобретённая </a:t>
            </a:r>
            <a:r>
              <a:rPr lang="ru-RU" sz="1600" dirty="0" err="1" smtClean="0">
                <a:solidFill>
                  <a:srgbClr val="252525"/>
                </a:solidFill>
                <a:latin typeface="Yu Gothic UI Light" panose="020B0300000000000000" pitchFamily="34" charset="-128"/>
                <a:ea typeface="Yu Gothic UI Light" panose="020B0300000000000000" pitchFamily="34" charset="-128"/>
              </a:rPr>
              <a:t>Блезом</a:t>
            </a:r>
            <a:r>
              <a:rPr lang="ru-RU" sz="1600" dirty="0" smtClean="0">
                <a:solidFill>
                  <a:srgbClr val="252525"/>
                </a:solidFill>
                <a:latin typeface="Yu Gothic UI Light" panose="020B0300000000000000" pitchFamily="34" charset="-128"/>
                <a:ea typeface="Yu Gothic UI Light" panose="020B0300000000000000" pitchFamily="34" charset="-128"/>
              </a:rPr>
              <a:t> </a:t>
            </a:r>
            <a:r>
              <a:rPr lang="ru-RU" sz="1600" dirty="0">
                <a:solidFill>
                  <a:srgbClr val="252525"/>
                </a:solidFill>
                <a:latin typeface="Yu Gothic UI Light" panose="020B0300000000000000" pitchFamily="34" charset="-128"/>
                <a:ea typeface="Yu Gothic UI Light" panose="020B0300000000000000" pitchFamily="34" charset="-128"/>
              </a:rPr>
              <a:t>Паскалем </a:t>
            </a:r>
            <a:r>
              <a:rPr lang="ru-RU" sz="1600" dirty="0" smtClean="0">
                <a:solidFill>
                  <a:srgbClr val="252525"/>
                </a:solidFill>
                <a:latin typeface="Yu Gothic UI Light" panose="020B0300000000000000" pitchFamily="34" charset="-128"/>
                <a:ea typeface="Yu Gothic UI Light" panose="020B0300000000000000" pitchFamily="34" charset="-128"/>
              </a:rPr>
              <a:t>в </a:t>
            </a:r>
            <a:r>
              <a:rPr lang="ru-RU" sz="1600" dirty="0">
                <a:solidFill>
                  <a:srgbClr val="252525"/>
                </a:solidFill>
                <a:latin typeface="Yu Gothic UI Light" panose="020B0300000000000000" pitchFamily="34" charset="-128"/>
                <a:ea typeface="Yu Gothic UI Light" panose="020B0300000000000000" pitchFamily="34" charset="-128"/>
              </a:rPr>
              <a:t>1642 году. </a:t>
            </a:r>
            <a:r>
              <a:rPr lang="ru-RU" sz="1600" dirty="0" smtClean="0">
                <a:solidFill>
                  <a:srgbClr val="252525"/>
                </a:solidFill>
                <a:latin typeface="Yu Gothic UI Light" panose="020B0300000000000000" pitchFamily="34" charset="-128"/>
                <a:ea typeface="Yu Gothic UI Light" panose="020B0300000000000000" pitchFamily="34" charset="-128"/>
              </a:rPr>
              <a:t>Поздние варианты машины могли </a:t>
            </a:r>
            <a:r>
              <a:rPr lang="ru-RU" sz="1600" dirty="0">
                <a:solidFill>
                  <a:srgbClr val="252525"/>
                </a:solidFill>
                <a:latin typeface="Yu Gothic UI Light" panose="020B0300000000000000" pitchFamily="34" charset="-128"/>
                <a:ea typeface="Yu Gothic UI Light" panose="020B0300000000000000" pitchFamily="34" charset="-128"/>
              </a:rPr>
              <a:t>работать с </a:t>
            </a:r>
            <a:r>
              <a:rPr lang="ru-RU" sz="1600" dirty="0" smtClean="0">
                <a:solidFill>
                  <a:srgbClr val="252525"/>
                </a:solidFill>
                <a:latin typeface="Yu Gothic UI Light" panose="020B0300000000000000" pitchFamily="34" charset="-128"/>
                <a:ea typeface="Yu Gothic UI Light" panose="020B0300000000000000" pitchFamily="34" charset="-128"/>
              </a:rPr>
              <a:t>числами </a:t>
            </a:r>
            <a:r>
              <a:rPr lang="ru-RU" sz="1600" dirty="0">
                <a:solidFill>
                  <a:srgbClr val="252525"/>
                </a:solidFill>
                <a:latin typeface="Yu Gothic UI Light" panose="020B0300000000000000" pitchFamily="34" charset="-128"/>
                <a:ea typeface="Yu Gothic UI Light" panose="020B0300000000000000" pitchFamily="34" charset="-128"/>
              </a:rPr>
              <a:t>до </a:t>
            </a:r>
            <a:r>
              <a:rPr lang="ru-RU" sz="1600" dirty="0" smtClean="0">
                <a:solidFill>
                  <a:srgbClr val="252525"/>
                </a:solidFill>
                <a:latin typeface="Yu Gothic UI Light" panose="020B0300000000000000" pitchFamily="34" charset="-128"/>
                <a:ea typeface="Yu Gothic UI Light" panose="020B0300000000000000" pitchFamily="34" charset="-128"/>
              </a:rPr>
              <a:t>9 999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выполнять сложение, вычитание, умножение и деление</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Заложенный </a:t>
            </a:r>
            <a:r>
              <a:rPr lang="ru-RU" sz="1600" dirty="0">
                <a:solidFill>
                  <a:srgbClr val="252525"/>
                </a:solidFill>
                <a:latin typeface="Yu Gothic UI Light" panose="020B0300000000000000" pitchFamily="34" charset="-128"/>
                <a:ea typeface="Yu Gothic UI Light" panose="020B0300000000000000" pitchFamily="34" charset="-128"/>
              </a:rPr>
              <a:t>в основу </a:t>
            </a:r>
            <a:r>
              <a:rPr lang="ru-RU" sz="1600" dirty="0" smtClean="0">
                <a:solidFill>
                  <a:srgbClr val="252525"/>
                </a:solidFill>
                <a:latin typeface="Yu Gothic UI Light" panose="020B0300000000000000" pitchFamily="34" charset="-128"/>
                <a:ea typeface="Yu Gothic UI Light" panose="020B0300000000000000" pitchFamily="34" charset="-128"/>
              </a:rPr>
              <a:t>машины </a:t>
            </a:r>
            <a:r>
              <a:rPr lang="ru-RU" sz="1600" dirty="0">
                <a:solidFill>
                  <a:srgbClr val="252525"/>
                </a:solidFill>
                <a:latin typeface="Yu Gothic UI Light" panose="020B0300000000000000" pitchFamily="34" charset="-128"/>
                <a:ea typeface="Yu Gothic UI Light" panose="020B0300000000000000" pitchFamily="34" charset="-128"/>
              </a:rPr>
              <a:t>принцип связанных колёс почти на </a:t>
            </a:r>
            <a:r>
              <a:rPr lang="ru-RU" sz="1600" dirty="0" smtClean="0">
                <a:solidFill>
                  <a:srgbClr val="252525"/>
                </a:solidFill>
                <a:latin typeface="Yu Gothic UI Light" panose="020B0300000000000000" pitchFamily="34" charset="-128"/>
                <a:ea typeface="Yu Gothic UI Light" panose="020B0300000000000000" pitchFamily="34" charset="-128"/>
              </a:rPr>
              <a:t>триста лет стал </a:t>
            </a:r>
            <a:r>
              <a:rPr lang="ru-RU" sz="1600" dirty="0">
                <a:solidFill>
                  <a:srgbClr val="252525"/>
                </a:solidFill>
                <a:latin typeface="Yu Gothic UI Light" panose="020B0300000000000000" pitchFamily="34" charset="-128"/>
                <a:ea typeface="Yu Gothic UI Light" panose="020B0300000000000000" pitchFamily="34" charset="-128"/>
              </a:rPr>
              <a:t>основой </a:t>
            </a:r>
            <a:r>
              <a:rPr lang="ru-RU" sz="1600" dirty="0" smtClean="0">
                <a:solidFill>
                  <a:srgbClr val="252525"/>
                </a:solidFill>
                <a:latin typeface="Yu Gothic UI Light" panose="020B0300000000000000" pitchFamily="34" charset="-128"/>
                <a:ea typeface="Yu Gothic UI Light" panose="020B0300000000000000" pitchFamily="34" charset="-128"/>
              </a:rPr>
              <a:t>большинства вычислительных </a:t>
            </a:r>
            <a:r>
              <a:rPr lang="ru-RU" sz="1600" dirty="0">
                <a:solidFill>
                  <a:srgbClr val="252525"/>
                </a:solidFill>
                <a:latin typeface="Yu Gothic UI Light" panose="020B0300000000000000" pitchFamily="34" charset="-128"/>
                <a:ea typeface="Yu Gothic UI Light" panose="020B0300000000000000" pitchFamily="34" charset="-128"/>
              </a:rPr>
              <a:t>устройств.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8915400" y="4351963"/>
            <a:ext cx="2438400" cy="1815882"/>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Блез</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Паскаль (1623—1662) </a:t>
            </a:r>
            <a:r>
              <a:rPr lang="ru-RU" sz="1600" dirty="0">
                <a:latin typeface="Yu Gothic UI Light" panose="020B0300000000000000" pitchFamily="34" charset="-128"/>
                <a:ea typeface="Yu Gothic UI Light" panose="020B0300000000000000" pitchFamily="34" charset="-128"/>
              </a:rPr>
              <a:t>— французский математик, механик, физик, литератор и </a:t>
            </a:r>
            <a:r>
              <a:rPr lang="ru-RU" sz="1600" dirty="0" smtClean="0">
                <a:latin typeface="Yu Gothic UI Light" panose="020B0300000000000000" pitchFamily="34" charset="-128"/>
                <a:ea typeface="Yu Gothic UI Light" panose="020B0300000000000000" pitchFamily="34" charset="-128"/>
              </a:rPr>
              <a:t>философ. Один из основателей </a:t>
            </a:r>
            <a:r>
              <a:rPr lang="ru-RU" sz="1600" dirty="0" err="1" smtClean="0">
                <a:latin typeface="Yu Gothic UI Light" panose="020B0300000000000000" pitchFamily="34" charset="-128"/>
                <a:ea typeface="Yu Gothic UI Light" panose="020B0300000000000000" pitchFamily="34" charset="-128"/>
              </a:rPr>
              <a:t>матанализа</a:t>
            </a:r>
            <a:r>
              <a:rPr lang="ru-RU" sz="1600" dirty="0" smtClean="0">
                <a:latin typeface="Yu Gothic UI Light" panose="020B0300000000000000" pitchFamily="34" charset="-128"/>
                <a:ea typeface="Yu Gothic UI Light" panose="020B0300000000000000" pitchFamily="34" charset="-128"/>
              </a:rPr>
              <a:t> и теории вероятностей.</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1133058"/>
            <a:ext cx="2438400" cy="29047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897" y="1133058"/>
            <a:ext cx="5301434" cy="290474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86" y="1133058"/>
            <a:ext cx="2307642" cy="2904744"/>
          </a:xfrm>
          <a:prstGeom prst="rect">
            <a:avLst/>
          </a:prstGeom>
        </p:spPr>
      </p:pic>
    </p:spTree>
    <p:extLst>
      <p:ext uri="{BB962C8B-B14F-4D97-AF65-F5344CB8AC3E}">
        <p14:creationId xmlns:p14="http://schemas.microsoft.com/office/powerpoint/2010/main" val="742096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38200" y="3811012"/>
            <a:ext cx="2098839"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Чарльз Бэббидж </a:t>
            </a:r>
            <a:r>
              <a:rPr lang="ru-RU" sz="1600" dirty="0">
                <a:latin typeface="Yu Gothic UI Light" panose="020B0300000000000000" pitchFamily="34" charset="-128"/>
                <a:ea typeface="Yu Gothic UI Light" panose="020B0300000000000000" pitchFamily="34" charset="-128"/>
              </a:rPr>
              <a:t>(1791—1871) — английский математик, изобретатель первой аналитической вычислительной машины. Автор трудов по теории функций, механизации </a:t>
            </a:r>
            <a:r>
              <a:rPr lang="ru-RU" sz="1600" dirty="0" smtClean="0">
                <a:latin typeface="Yu Gothic UI Light" panose="020B0300000000000000" pitchFamily="34" charset="-128"/>
                <a:ea typeface="Yu Gothic UI Light" panose="020B0300000000000000" pitchFamily="34" charset="-128"/>
              </a:rPr>
              <a:t>счёта.</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132332" y="3811012"/>
            <a:ext cx="3632136" cy="2800767"/>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В период 1989 по 1991 год к </a:t>
            </a:r>
            <a:r>
              <a:rPr lang="ru-RU" sz="1600" dirty="0" smtClean="0">
                <a:solidFill>
                  <a:srgbClr val="252525"/>
                </a:solidFill>
                <a:latin typeface="Yu Gothic UI Light" panose="020B0300000000000000" pitchFamily="34" charset="-128"/>
                <a:ea typeface="Yu Gothic UI Light" panose="020B0300000000000000" pitchFamily="34" charset="-128"/>
              </a:rPr>
              <a:t>200-летию </a:t>
            </a:r>
            <a:r>
              <a:rPr lang="ru-RU" sz="1600" dirty="0">
                <a:solidFill>
                  <a:srgbClr val="252525"/>
                </a:solidFill>
                <a:latin typeface="Yu Gothic UI Light" panose="020B0300000000000000" pitchFamily="34" charset="-128"/>
                <a:ea typeface="Yu Gothic UI Light" panose="020B0300000000000000" pitchFamily="34" charset="-128"/>
              </a:rPr>
              <a:t>со дня рождения Чарльза Бэббиджа на основе его </a:t>
            </a:r>
            <a:r>
              <a:rPr lang="ru-RU" sz="1600" dirty="0" smtClean="0">
                <a:solidFill>
                  <a:srgbClr val="252525"/>
                </a:solidFill>
                <a:latin typeface="Yu Gothic UI Light" panose="020B0300000000000000" pitchFamily="34" charset="-128"/>
                <a:ea typeface="Yu Gothic UI Light" panose="020B0300000000000000" pitchFamily="34" charset="-128"/>
              </a:rPr>
              <a:t>работ </a:t>
            </a:r>
            <a:r>
              <a:rPr lang="ru-RU" sz="1600" dirty="0">
                <a:solidFill>
                  <a:srgbClr val="252525"/>
                </a:solidFill>
                <a:latin typeface="Yu Gothic UI Light" panose="020B0300000000000000" pitchFamily="34" charset="-128"/>
                <a:ea typeface="Yu Gothic UI Light" panose="020B0300000000000000" pitchFamily="34" charset="-128"/>
              </a:rPr>
              <a:t>в лондонском Музее науки была собрана работающая копия разностной машины № 2. В 2000 году в том же музее заработал принтер, также придуманный </a:t>
            </a:r>
            <a:r>
              <a:rPr lang="ru-RU" sz="1600" dirty="0" smtClean="0">
                <a:solidFill>
                  <a:srgbClr val="252525"/>
                </a:solidFill>
                <a:latin typeface="Yu Gothic UI Light" panose="020B0300000000000000" pitchFamily="34" charset="-128"/>
                <a:ea typeface="Yu Gothic UI Light" panose="020B0300000000000000" pitchFamily="34" charset="-128"/>
              </a:rPr>
              <a:t>Бэббиджем. </a:t>
            </a:r>
            <a:r>
              <a:rPr lang="ru-RU" sz="1600" dirty="0">
                <a:solidFill>
                  <a:srgbClr val="252525"/>
                </a:solidFill>
                <a:latin typeface="Yu Gothic UI Light" panose="020B0300000000000000" pitchFamily="34" charset="-128"/>
                <a:ea typeface="Yu Gothic UI Light" panose="020B0300000000000000" pitchFamily="34" charset="-128"/>
              </a:rPr>
              <a:t>После устранения </a:t>
            </a:r>
            <a:r>
              <a:rPr lang="ru-RU" sz="1600" dirty="0" smtClean="0">
                <a:solidFill>
                  <a:srgbClr val="252525"/>
                </a:solidFill>
                <a:latin typeface="Yu Gothic UI Light" panose="020B0300000000000000" pitchFamily="34" charset="-128"/>
                <a:ea typeface="Yu Gothic UI Light" panose="020B0300000000000000" pitchFamily="34" charset="-128"/>
              </a:rPr>
              <a:t>небольших </a:t>
            </a:r>
            <a:r>
              <a:rPr lang="ru-RU" sz="1600" dirty="0">
                <a:solidFill>
                  <a:srgbClr val="252525"/>
                </a:solidFill>
                <a:latin typeface="Yu Gothic UI Light" panose="020B0300000000000000" pitchFamily="34" charset="-128"/>
                <a:ea typeface="Yu Gothic UI Light" panose="020B0300000000000000" pitchFamily="34" charset="-128"/>
              </a:rPr>
              <a:t>конструктивных неточностей, обе конструкции заработали </a:t>
            </a:r>
            <a:r>
              <a:rPr lang="ru-RU" sz="1600" dirty="0" smtClean="0">
                <a:solidFill>
                  <a:srgbClr val="252525"/>
                </a:solidFill>
                <a:latin typeface="Yu Gothic UI Light" panose="020B0300000000000000" pitchFamily="34" charset="-128"/>
                <a:ea typeface="Yu Gothic UI Light" panose="020B0300000000000000" pitchFamily="34" charset="-128"/>
              </a:rPr>
              <a:t>безупречно.</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6932914" y="3811011"/>
            <a:ext cx="4420886"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Часть аналитической машины Бэббиджа, построенная автором </a:t>
            </a:r>
            <a:r>
              <a:rPr lang="ru-RU" sz="1600" dirty="0">
                <a:latin typeface="Yu Gothic UI Light" panose="020B0300000000000000" pitchFamily="34" charset="-128"/>
                <a:ea typeface="Yu Gothic UI Light" panose="020B0300000000000000" pitchFamily="34" charset="-128"/>
              </a:rPr>
              <a:t>(слева). В аналитической машине Бэббидж предусмотрел следующие части: склад (</a:t>
            </a:r>
            <a:r>
              <a:rPr lang="ru-RU" sz="1600" dirty="0" err="1">
                <a:latin typeface="Yu Gothic UI Light" panose="020B0300000000000000" pitchFamily="34" charset="-128"/>
                <a:ea typeface="Yu Gothic UI Light" panose="020B0300000000000000" pitchFamily="34" charset="-128"/>
              </a:rPr>
              <a:t>store</a:t>
            </a:r>
            <a:r>
              <a:rPr lang="ru-RU" sz="1600" dirty="0">
                <a:latin typeface="Yu Gothic UI Light" panose="020B0300000000000000" pitchFamily="34" charset="-128"/>
                <a:ea typeface="Yu Gothic UI Light" panose="020B0300000000000000" pitchFamily="34" charset="-128"/>
              </a:rPr>
              <a:t>), фабрика или мельница (</a:t>
            </a:r>
            <a:r>
              <a:rPr lang="ru-RU" sz="1600" dirty="0" err="1">
                <a:latin typeface="Yu Gothic UI Light" panose="020B0300000000000000" pitchFamily="34" charset="-128"/>
                <a:ea typeface="Yu Gothic UI Light" panose="020B0300000000000000" pitchFamily="34" charset="-128"/>
              </a:rPr>
              <a:t>mill</a:t>
            </a:r>
            <a:r>
              <a:rPr lang="ru-RU" sz="1600" dirty="0">
                <a:latin typeface="Yu Gothic UI Light" panose="020B0300000000000000" pitchFamily="34" charset="-128"/>
                <a:ea typeface="Yu Gothic UI Light" panose="020B0300000000000000" pitchFamily="34" charset="-128"/>
              </a:rPr>
              <a:t>), управляющий элемент (</a:t>
            </a:r>
            <a:r>
              <a:rPr lang="ru-RU" sz="1600" dirty="0" err="1">
                <a:latin typeface="Yu Gothic UI Light" panose="020B0300000000000000" pitchFamily="34" charset="-128"/>
                <a:ea typeface="Yu Gothic UI Light" panose="020B0300000000000000" pitchFamily="34" charset="-128"/>
              </a:rPr>
              <a:t>control</a:t>
            </a:r>
            <a:r>
              <a:rPr lang="ru-RU" sz="1600" dirty="0">
                <a:latin typeface="Yu Gothic UI Light" panose="020B0300000000000000" pitchFamily="34" charset="-128"/>
                <a:ea typeface="Yu Gothic UI Light" panose="020B0300000000000000" pitchFamily="34" charset="-128"/>
              </a:rPr>
              <a:t>) и устройства ввода-вывода информации</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аналитической машине были заложены архитектурные основы будущих электронно-вычислительных машин. </a:t>
            </a:r>
            <a:r>
              <a:rPr lang="ru-RU" sz="1600" dirty="0">
                <a:latin typeface="Yu Gothic UI Light" panose="020B0300000000000000" pitchFamily="34" charset="-128"/>
                <a:ea typeface="Yu Gothic UI Light" panose="020B0300000000000000" pitchFamily="34" charset="-128"/>
              </a:rPr>
              <a:t>Справа </a:t>
            </a:r>
            <a:r>
              <a:rPr lang="ru-RU" sz="1600" dirty="0" smtClean="0">
                <a:latin typeface="Yu Gothic UI Light" panose="020B0300000000000000" pitchFamily="34" charset="-128"/>
                <a:ea typeface="Yu Gothic UI Light" panose="020B0300000000000000" pitchFamily="34" charset="-128"/>
              </a:rPr>
              <a:t>— перфокарты аналитической машины для ввода и вывода данных.</a:t>
            </a:r>
            <a:endParaRPr lang="ru-RU" sz="1600" dirty="0">
              <a:latin typeface="Yu Gothic UI Light" panose="020B0300000000000000" pitchFamily="34" charset="-128"/>
              <a:ea typeface="Yu Gothic UI Light" panose="020B0300000000000000" pitchFamily="34" charset="-128"/>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332" y="1133057"/>
            <a:ext cx="3632136" cy="262845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88" y="1133058"/>
            <a:ext cx="2006451" cy="262845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2913" y="1133057"/>
            <a:ext cx="2735299" cy="2628451"/>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657" y="1133058"/>
            <a:ext cx="1517143" cy="2628451"/>
          </a:xfrm>
          <a:prstGeom prst="rect">
            <a:avLst/>
          </a:prstGeom>
        </p:spPr>
      </p:pic>
    </p:spTree>
    <p:extLst>
      <p:ext uri="{BB962C8B-B14F-4D97-AF65-F5344CB8AC3E}">
        <p14:creationId xmlns:p14="http://schemas.microsoft.com/office/powerpoint/2010/main" val="2613671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38728</TotalTime>
  <Words>3885</Words>
  <Application>Microsoft Office PowerPoint</Application>
  <PresentationFormat>Широкоэкранный</PresentationFormat>
  <Paragraphs>353</Paragraphs>
  <Slides>50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50</vt:i4>
      </vt:variant>
    </vt:vector>
  </HeadingPairs>
  <TitlesOfParts>
    <vt:vector size="59" baseType="lpstr">
      <vt:lpstr>Calibri</vt:lpstr>
      <vt:lpstr>Adobe Gurmukhi</vt:lpstr>
      <vt:lpstr>Bebas Neue Bold</vt:lpstr>
      <vt:lpstr>Calibri Light</vt:lpstr>
      <vt:lpstr>Yu Gothic</vt:lpstr>
      <vt:lpstr>Arial</vt:lpstr>
      <vt:lpstr>Bebas Neue Book</vt:lpstr>
      <vt:lpstr>Yu Gothic UI Light</vt:lpstr>
      <vt:lpstr>Тема Office</vt:lpstr>
      <vt:lpstr>Презентация PowerPoint</vt:lpstr>
      <vt:lpstr>Презентация PowerPoint</vt:lpstr>
      <vt:lpstr>Немного об определениях</vt:lpstr>
      <vt:lpstr>Немного об определениях</vt:lpstr>
      <vt:lpstr>Немного личного</vt:lpstr>
      <vt:lpstr>История: античность</vt:lpstr>
      <vt:lpstr>История: новое время</vt:lpstr>
      <vt:lpstr>История: новое время</vt:lpstr>
      <vt:lpstr>История: новое время</vt:lpstr>
      <vt:lpstr>История: новое время</vt:lpstr>
      <vt:lpstr>The game</vt:lpstr>
      <vt:lpstr>Ловкость рук</vt:lpstr>
      <vt:lpstr>шахматы</vt:lpstr>
      <vt:lpstr>Ним</vt:lpstr>
      <vt:lpstr>Немного путаницы</vt:lpstr>
      <vt:lpstr>Немного путаницы</vt:lpstr>
      <vt:lpstr>Крестики-нолики</vt:lpstr>
      <vt:lpstr>Обратная индукция</vt:lpstr>
      <vt:lpstr>Обратная индукция</vt:lpstr>
      <vt:lpstr>Обратная индукция</vt:lpstr>
      <vt:lpstr>Ещё немного шахмат</vt:lpstr>
      <vt:lpstr>Машина играет с машиной</vt:lpstr>
      <vt:lpstr>Машина играет с машиной</vt:lpstr>
      <vt:lpstr>Пионеры советского шахматного программирования</vt:lpstr>
      <vt:lpstr>Решение игры</vt:lpstr>
      <vt:lpstr>Решение игры: крестики-нолики</vt:lpstr>
      <vt:lpstr>Решённые игры</vt:lpstr>
      <vt:lpstr>TECH DRAMA</vt:lpstr>
      <vt:lpstr>HUMAN DRAMA</vt:lpstr>
      <vt:lpstr>HUMAN DRAMA?</vt:lpstr>
      <vt:lpstr>Немного о заблуждениях</vt:lpstr>
      <vt:lpstr>Немного о заблуждениях</vt:lpstr>
      <vt:lpstr>Brute force</vt:lpstr>
      <vt:lpstr>«Чистюли» против «грязнуль»</vt:lpstr>
      <vt:lpstr>Нейронные сети</vt:lpstr>
      <vt:lpstr>Нейронные сети и немного поэзии</vt:lpstr>
      <vt:lpstr>Нейронные сети</vt:lpstr>
      <vt:lpstr>Нейронные сети</vt:lpstr>
      <vt:lpstr>Нейронные сети</vt:lpstr>
      <vt:lpstr>кибернетика</vt:lpstr>
      <vt:lpstr>Коннекционизм, нейронные сети и марвин мински</vt:lpstr>
      <vt:lpstr>Нейронные сети и Развлечения</vt:lpstr>
      <vt:lpstr>Фальшивые сенсации и их разоблачение</vt:lpstr>
      <vt:lpstr>Го</vt:lpstr>
      <vt:lpstr>ИИ и этика</vt:lpstr>
      <vt:lpstr>ИИ и этика</vt:lpstr>
      <vt:lpstr>страхи</vt:lpstr>
      <vt:lpstr>альтернативы</vt:lpstr>
      <vt:lpstr>Презентация PowerPoint</vt:lpstr>
      <vt:lpstr>Литература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Марков</dc:creator>
  <cp:lastModifiedBy>Сергей Марков</cp:lastModifiedBy>
  <cp:revision>253</cp:revision>
  <dcterms:created xsi:type="dcterms:W3CDTF">2016-01-28T11:01:10Z</dcterms:created>
  <dcterms:modified xsi:type="dcterms:W3CDTF">2017-04-27T17:57:23Z</dcterms:modified>
</cp:coreProperties>
</file>