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media3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2" r:id="rId3"/>
    <p:sldId id="321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34" r:id="rId28"/>
    <p:sldId id="347" r:id="rId29"/>
    <p:sldId id="319" r:id="rId30"/>
    <p:sldId id="351" r:id="rId31"/>
    <p:sldId id="352" r:id="rId32"/>
    <p:sldId id="353" r:id="rId33"/>
    <p:sldId id="349" r:id="rId34"/>
    <p:sldId id="348" r:id="rId35"/>
    <p:sldId id="320" r:id="rId36"/>
    <p:sldId id="350" r:id="rId37"/>
    <p:sldId id="270" r:id="rId38"/>
    <p:sldId id="268" r:id="rId39"/>
  </p:sldIdLst>
  <p:sldSz cx="12192000" cy="6858000"/>
  <p:notesSz cx="6858000" cy="9144000"/>
  <p:embeddedFontLst>
    <p:embeddedFont>
      <p:font typeface="Calibri Light" panose="020F0302020204030204" pitchFamily="34" charset="0"/>
      <p:regular r:id="rId40"/>
      <p:italic r:id="rId41"/>
    </p:embeddedFont>
    <p:embeddedFont>
      <p:font typeface="Yu Gothic UI Light" panose="020B0300000000000000" pitchFamily="34" charset="-128"/>
      <p:regular r:id="rId42"/>
    </p:embeddedFont>
    <p:embeddedFont>
      <p:font typeface="Bebas Neue Bold" panose="020B0606020202050201" pitchFamily="34" charset="-5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A7123A-0DB9-459F-9C3B-F5C07F3DA075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AF4AF3F8-56F4-4A1D-BA47-C4F8064C29ED}">
      <dgm:prSet phldrT="[Текст]"/>
      <dgm:spPr/>
      <dgm:t>
        <a:bodyPr/>
        <a:lstStyle/>
        <a:p>
          <a:r>
            <a:rPr lang="en-US" dirty="0" smtClean="0"/>
            <a:t>CPU</a:t>
          </a:r>
          <a:endParaRPr lang="ru-RU" dirty="0"/>
        </a:p>
      </dgm:t>
    </dgm:pt>
    <dgm:pt modelId="{17A189AC-75DF-4E2A-AC1B-572FE4C749E8}" type="parTrans" cxnId="{DD25B73C-D210-445A-8E4C-26A19D0DA06A}">
      <dgm:prSet/>
      <dgm:spPr/>
      <dgm:t>
        <a:bodyPr/>
        <a:lstStyle/>
        <a:p>
          <a:endParaRPr lang="ru-RU"/>
        </a:p>
      </dgm:t>
    </dgm:pt>
    <dgm:pt modelId="{490B9BB7-E29A-4135-BC85-2457B7A13C6C}" type="sibTrans" cxnId="{DD25B73C-D210-445A-8E4C-26A19D0DA06A}">
      <dgm:prSet/>
      <dgm:spPr/>
      <dgm:t>
        <a:bodyPr/>
        <a:lstStyle/>
        <a:p>
          <a:endParaRPr lang="ru-RU"/>
        </a:p>
      </dgm:t>
    </dgm:pt>
    <dgm:pt modelId="{30B1CA35-7C02-4340-AECF-E691403E19FE}">
      <dgm:prSet phldrT="[Текст]"/>
      <dgm:spPr/>
      <dgm:t>
        <a:bodyPr/>
        <a:lstStyle/>
        <a:p>
          <a:r>
            <a:rPr lang="en-US" dirty="0" smtClean="0"/>
            <a:t>FPGA</a:t>
          </a:r>
          <a:endParaRPr lang="ru-RU" dirty="0"/>
        </a:p>
      </dgm:t>
    </dgm:pt>
    <dgm:pt modelId="{00D1C8AD-F4FA-4A18-9089-50FB7F76C2E7}" type="parTrans" cxnId="{4B4AE333-8306-44A3-9319-0A2328294615}">
      <dgm:prSet/>
      <dgm:spPr/>
      <dgm:t>
        <a:bodyPr/>
        <a:lstStyle/>
        <a:p>
          <a:endParaRPr lang="ru-RU"/>
        </a:p>
      </dgm:t>
    </dgm:pt>
    <dgm:pt modelId="{410EF0CD-6EA2-4957-ACAF-1A50A5C783F2}" type="sibTrans" cxnId="{4B4AE333-8306-44A3-9319-0A2328294615}">
      <dgm:prSet/>
      <dgm:spPr/>
      <dgm:t>
        <a:bodyPr/>
        <a:lstStyle/>
        <a:p>
          <a:endParaRPr lang="ru-RU"/>
        </a:p>
      </dgm:t>
    </dgm:pt>
    <dgm:pt modelId="{005DE522-3CB9-4913-A749-F9108ECD4DF7}">
      <dgm:prSet phldrT="[Текст]"/>
      <dgm:spPr/>
      <dgm:t>
        <a:bodyPr/>
        <a:lstStyle/>
        <a:p>
          <a:r>
            <a:rPr lang="en-US" dirty="0" smtClean="0"/>
            <a:t>ASIC</a:t>
          </a:r>
          <a:endParaRPr lang="ru-RU" dirty="0"/>
        </a:p>
      </dgm:t>
    </dgm:pt>
    <dgm:pt modelId="{9E842953-05C3-4C1F-ACF2-07F22FF5421B}" type="parTrans" cxnId="{DC29B7CE-8F70-4312-97EA-9F476C3FCCC6}">
      <dgm:prSet/>
      <dgm:spPr/>
      <dgm:t>
        <a:bodyPr/>
        <a:lstStyle/>
        <a:p>
          <a:endParaRPr lang="ru-RU"/>
        </a:p>
      </dgm:t>
    </dgm:pt>
    <dgm:pt modelId="{1CC35CF9-9AFD-4D7C-974B-48756BD82812}" type="sibTrans" cxnId="{DC29B7CE-8F70-4312-97EA-9F476C3FCCC6}">
      <dgm:prSet/>
      <dgm:spPr/>
      <dgm:t>
        <a:bodyPr/>
        <a:lstStyle/>
        <a:p>
          <a:endParaRPr lang="ru-RU"/>
        </a:p>
      </dgm:t>
    </dgm:pt>
    <dgm:pt modelId="{E0DE1D3E-10D6-4EB2-BF2F-9BF800DA240F}" type="pres">
      <dgm:prSet presAssocID="{46A7123A-0DB9-459F-9C3B-F5C07F3DA075}" presName="linearFlow" presStyleCnt="0">
        <dgm:presLayoutVars>
          <dgm:resizeHandles val="exact"/>
        </dgm:presLayoutVars>
      </dgm:prSet>
      <dgm:spPr/>
    </dgm:pt>
    <dgm:pt modelId="{44BF3296-6852-4DAB-954F-598B6D4E6A07}" type="pres">
      <dgm:prSet presAssocID="{AF4AF3F8-56F4-4A1D-BA47-C4F8064C29E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36383-8C81-4064-9F17-CC91087FD63A}" type="pres">
      <dgm:prSet presAssocID="{490B9BB7-E29A-4135-BC85-2457B7A13C6C}" presName="sibTrans" presStyleLbl="sibTrans2D1" presStyleIdx="0" presStyleCnt="2"/>
      <dgm:spPr/>
    </dgm:pt>
    <dgm:pt modelId="{C16E3CA7-3E5E-4B60-9029-E43F012E1B91}" type="pres">
      <dgm:prSet presAssocID="{490B9BB7-E29A-4135-BC85-2457B7A13C6C}" presName="connectorText" presStyleLbl="sibTrans2D1" presStyleIdx="0" presStyleCnt="2"/>
      <dgm:spPr/>
    </dgm:pt>
    <dgm:pt modelId="{A9C4BD6A-AF7C-4CA2-9601-50C10F432472}" type="pres">
      <dgm:prSet presAssocID="{30B1CA35-7C02-4340-AECF-E691403E19FE}" presName="node" presStyleLbl="node1" presStyleIdx="1" presStyleCnt="3">
        <dgm:presLayoutVars>
          <dgm:bulletEnabled val="1"/>
        </dgm:presLayoutVars>
      </dgm:prSet>
      <dgm:spPr/>
    </dgm:pt>
    <dgm:pt modelId="{B826F8B1-6E6E-418E-9A66-BC30EA9322E0}" type="pres">
      <dgm:prSet presAssocID="{410EF0CD-6EA2-4957-ACAF-1A50A5C783F2}" presName="sibTrans" presStyleLbl="sibTrans2D1" presStyleIdx="1" presStyleCnt="2"/>
      <dgm:spPr/>
    </dgm:pt>
    <dgm:pt modelId="{5B4F5B27-2996-4D0C-92EC-337B3BF08B1C}" type="pres">
      <dgm:prSet presAssocID="{410EF0CD-6EA2-4957-ACAF-1A50A5C783F2}" presName="connectorText" presStyleLbl="sibTrans2D1" presStyleIdx="1" presStyleCnt="2"/>
      <dgm:spPr/>
    </dgm:pt>
    <dgm:pt modelId="{5D07A547-2D9E-4F8E-B03E-75F043DF43F4}" type="pres">
      <dgm:prSet presAssocID="{005DE522-3CB9-4913-A749-F9108ECD4DF7}" presName="node" presStyleLbl="node1" presStyleIdx="2" presStyleCnt="3">
        <dgm:presLayoutVars>
          <dgm:bulletEnabled val="1"/>
        </dgm:presLayoutVars>
      </dgm:prSet>
      <dgm:spPr/>
    </dgm:pt>
  </dgm:ptLst>
  <dgm:cxnLst>
    <dgm:cxn modelId="{DC29B7CE-8F70-4312-97EA-9F476C3FCCC6}" srcId="{46A7123A-0DB9-459F-9C3B-F5C07F3DA075}" destId="{005DE522-3CB9-4913-A749-F9108ECD4DF7}" srcOrd="2" destOrd="0" parTransId="{9E842953-05C3-4C1F-ACF2-07F22FF5421B}" sibTransId="{1CC35CF9-9AFD-4D7C-974B-48756BD82812}"/>
    <dgm:cxn modelId="{70BD90DC-4824-4E59-9D94-E525A043AADD}" type="presOf" srcId="{005DE522-3CB9-4913-A749-F9108ECD4DF7}" destId="{5D07A547-2D9E-4F8E-B03E-75F043DF43F4}" srcOrd="0" destOrd="0" presId="urn:microsoft.com/office/officeart/2005/8/layout/process2"/>
    <dgm:cxn modelId="{DD25B73C-D210-445A-8E4C-26A19D0DA06A}" srcId="{46A7123A-0DB9-459F-9C3B-F5C07F3DA075}" destId="{AF4AF3F8-56F4-4A1D-BA47-C4F8064C29ED}" srcOrd="0" destOrd="0" parTransId="{17A189AC-75DF-4E2A-AC1B-572FE4C749E8}" sibTransId="{490B9BB7-E29A-4135-BC85-2457B7A13C6C}"/>
    <dgm:cxn modelId="{8A4A7D24-4F4C-4DD2-950E-6A1EB5C323A3}" type="presOf" srcId="{490B9BB7-E29A-4135-BC85-2457B7A13C6C}" destId="{F5436383-8C81-4064-9F17-CC91087FD63A}" srcOrd="0" destOrd="0" presId="urn:microsoft.com/office/officeart/2005/8/layout/process2"/>
    <dgm:cxn modelId="{F01C7981-4FDD-4735-914F-859A9577FC17}" type="presOf" srcId="{490B9BB7-E29A-4135-BC85-2457B7A13C6C}" destId="{C16E3CA7-3E5E-4B60-9029-E43F012E1B91}" srcOrd="1" destOrd="0" presId="urn:microsoft.com/office/officeart/2005/8/layout/process2"/>
    <dgm:cxn modelId="{4B4AE333-8306-44A3-9319-0A2328294615}" srcId="{46A7123A-0DB9-459F-9C3B-F5C07F3DA075}" destId="{30B1CA35-7C02-4340-AECF-E691403E19FE}" srcOrd="1" destOrd="0" parTransId="{00D1C8AD-F4FA-4A18-9089-50FB7F76C2E7}" sibTransId="{410EF0CD-6EA2-4957-ACAF-1A50A5C783F2}"/>
    <dgm:cxn modelId="{78149CBC-E8A7-43C7-B752-C4433F58495D}" type="presOf" srcId="{30B1CA35-7C02-4340-AECF-E691403E19FE}" destId="{A9C4BD6A-AF7C-4CA2-9601-50C10F432472}" srcOrd="0" destOrd="0" presId="urn:microsoft.com/office/officeart/2005/8/layout/process2"/>
    <dgm:cxn modelId="{589F9E46-EF27-4B67-98AD-2AA2920680D4}" type="presOf" srcId="{410EF0CD-6EA2-4957-ACAF-1A50A5C783F2}" destId="{5B4F5B27-2996-4D0C-92EC-337B3BF08B1C}" srcOrd="1" destOrd="0" presId="urn:microsoft.com/office/officeart/2005/8/layout/process2"/>
    <dgm:cxn modelId="{13AB8419-DA9D-43C0-854C-B5D6CBBD331E}" type="presOf" srcId="{410EF0CD-6EA2-4957-ACAF-1A50A5C783F2}" destId="{B826F8B1-6E6E-418E-9A66-BC30EA9322E0}" srcOrd="0" destOrd="0" presId="urn:microsoft.com/office/officeart/2005/8/layout/process2"/>
    <dgm:cxn modelId="{A836EFDE-B474-4415-B175-4592DA73B429}" type="presOf" srcId="{46A7123A-0DB9-459F-9C3B-F5C07F3DA075}" destId="{E0DE1D3E-10D6-4EB2-BF2F-9BF800DA240F}" srcOrd="0" destOrd="0" presId="urn:microsoft.com/office/officeart/2005/8/layout/process2"/>
    <dgm:cxn modelId="{7AD443D8-DF0D-49C9-B182-D573122DE867}" type="presOf" srcId="{AF4AF3F8-56F4-4A1D-BA47-C4F8064C29ED}" destId="{44BF3296-6852-4DAB-954F-598B6D4E6A07}" srcOrd="0" destOrd="0" presId="urn:microsoft.com/office/officeart/2005/8/layout/process2"/>
    <dgm:cxn modelId="{E19D4EB4-6BFF-44E3-90BA-66154A842F49}" type="presParOf" srcId="{E0DE1D3E-10D6-4EB2-BF2F-9BF800DA240F}" destId="{44BF3296-6852-4DAB-954F-598B6D4E6A07}" srcOrd="0" destOrd="0" presId="urn:microsoft.com/office/officeart/2005/8/layout/process2"/>
    <dgm:cxn modelId="{4938F726-142A-4898-8609-30D29B6C5987}" type="presParOf" srcId="{E0DE1D3E-10D6-4EB2-BF2F-9BF800DA240F}" destId="{F5436383-8C81-4064-9F17-CC91087FD63A}" srcOrd="1" destOrd="0" presId="urn:microsoft.com/office/officeart/2005/8/layout/process2"/>
    <dgm:cxn modelId="{183BBC43-A970-478D-88E2-3451799E8B81}" type="presParOf" srcId="{F5436383-8C81-4064-9F17-CC91087FD63A}" destId="{C16E3CA7-3E5E-4B60-9029-E43F012E1B91}" srcOrd="0" destOrd="0" presId="urn:microsoft.com/office/officeart/2005/8/layout/process2"/>
    <dgm:cxn modelId="{DE94AF9B-5A8F-44DF-8EAE-92629725CD24}" type="presParOf" srcId="{E0DE1D3E-10D6-4EB2-BF2F-9BF800DA240F}" destId="{A9C4BD6A-AF7C-4CA2-9601-50C10F432472}" srcOrd="2" destOrd="0" presId="urn:microsoft.com/office/officeart/2005/8/layout/process2"/>
    <dgm:cxn modelId="{447F55E3-4B7B-4C1C-8541-C1034606AD03}" type="presParOf" srcId="{E0DE1D3E-10D6-4EB2-BF2F-9BF800DA240F}" destId="{B826F8B1-6E6E-418E-9A66-BC30EA9322E0}" srcOrd="3" destOrd="0" presId="urn:microsoft.com/office/officeart/2005/8/layout/process2"/>
    <dgm:cxn modelId="{3C01310A-294F-4890-AC4D-C90FF4FC5561}" type="presParOf" srcId="{B826F8B1-6E6E-418E-9A66-BC30EA9322E0}" destId="{5B4F5B27-2996-4D0C-92EC-337B3BF08B1C}" srcOrd="0" destOrd="0" presId="urn:microsoft.com/office/officeart/2005/8/layout/process2"/>
    <dgm:cxn modelId="{7DDB66ED-ECB0-4487-A2A2-BA6C492B8AF5}" type="presParOf" srcId="{E0DE1D3E-10D6-4EB2-BF2F-9BF800DA240F}" destId="{5D07A547-2D9E-4F8E-B03E-75F043DF43F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F3296-6852-4DAB-954F-598B6D4E6A07}">
      <dsp:nvSpPr>
        <dsp:cNvPr id="0" name=""/>
        <dsp:cNvSpPr/>
      </dsp:nvSpPr>
      <dsp:spPr>
        <a:xfrm>
          <a:off x="391849" y="0"/>
          <a:ext cx="2307018" cy="12816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CPU</a:t>
          </a:r>
          <a:endParaRPr lang="ru-RU" sz="5500" kern="1200" dirty="0"/>
        </a:p>
      </dsp:txBody>
      <dsp:txXfrm>
        <a:off x="429388" y="37539"/>
        <a:ext cx="2231940" cy="1206598"/>
      </dsp:txXfrm>
    </dsp:sp>
    <dsp:sp modelId="{F5436383-8C81-4064-9F17-CC91087FD63A}">
      <dsp:nvSpPr>
        <dsp:cNvPr id="0" name=""/>
        <dsp:cNvSpPr/>
      </dsp:nvSpPr>
      <dsp:spPr>
        <a:xfrm rot="5400000">
          <a:off x="1305044" y="1313718"/>
          <a:ext cx="480628" cy="576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1372332" y="1361781"/>
        <a:ext cx="346052" cy="336440"/>
      </dsp:txXfrm>
    </dsp:sp>
    <dsp:sp modelId="{A9C4BD6A-AF7C-4CA2-9601-50C10F432472}">
      <dsp:nvSpPr>
        <dsp:cNvPr id="0" name=""/>
        <dsp:cNvSpPr/>
      </dsp:nvSpPr>
      <dsp:spPr>
        <a:xfrm>
          <a:off x="391849" y="1922515"/>
          <a:ext cx="2307018" cy="1281676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FPGA</a:t>
          </a:r>
          <a:endParaRPr lang="ru-RU" sz="5500" kern="1200" dirty="0"/>
        </a:p>
      </dsp:txBody>
      <dsp:txXfrm>
        <a:off x="429388" y="1960054"/>
        <a:ext cx="2231940" cy="1206598"/>
      </dsp:txXfrm>
    </dsp:sp>
    <dsp:sp modelId="{B826F8B1-6E6E-418E-9A66-BC30EA9322E0}">
      <dsp:nvSpPr>
        <dsp:cNvPr id="0" name=""/>
        <dsp:cNvSpPr/>
      </dsp:nvSpPr>
      <dsp:spPr>
        <a:xfrm rot="5400000">
          <a:off x="1305044" y="3236234"/>
          <a:ext cx="480628" cy="576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1372332" y="3284297"/>
        <a:ext cx="346052" cy="336440"/>
      </dsp:txXfrm>
    </dsp:sp>
    <dsp:sp modelId="{5D07A547-2D9E-4F8E-B03E-75F043DF43F4}">
      <dsp:nvSpPr>
        <dsp:cNvPr id="0" name=""/>
        <dsp:cNvSpPr/>
      </dsp:nvSpPr>
      <dsp:spPr>
        <a:xfrm>
          <a:off x="391849" y="3845030"/>
          <a:ext cx="2307018" cy="1281676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ASIC</a:t>
          </a:r>
          <a:endParaRPr lang="ru-RU" sz="5500" kern="1200" dirty="0"/>
        </a:p>
      </dsp:txBody>
      <dsp:txXfrm>
        <a:off x="429388" y="3882569"/>
        <a:ext cx="2231940" cy="1206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0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3764"/>
          </a:xfrm>
        </p:spPr>
        <p:txBody>
          <a:bodyPr>
            <a:normAutofit/>
          </a:bodyPr>
          <a:lstStyle>
            <a:lvl1pPr>
              <a:defRPr sz="2400" b="0">
                <a:latin typeface="Bebas Neue Bold" panose="020B0606020202050201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A8A8-4094-44C0-8E66-52AF14D06D39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audio" Target="../media/media11.wav"/><Relationship Id="rId3" Type="http://schemas.microsoft.com/office/2007/relationships/media" Target="../media/media4.wav"/><Relationship Id="rId21" Type="http://schemas.openxmlformats.org/officeDocument/2006/relationships/image" Target="../media/image6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microsoft.com/office/2007/relationships/media" Target="../media/media11.wav"/><Relationship Id="rId2" Type="http://schemas.openxmlformats.org/officeDocument/2006/relationships/video" Target="../media/media3.gif"/><Relationship Id="rId16" Type="http://schemas.openxmlformats.org/officeDocument/2006/relationships/audio" Target="../media/media10.wav"/><Relationship Id="rId20" Type="http://schemas.openxmlformats.org/officeDocument/2006/relationships/image" Target="../media/image65.png"/><Relationship Id="rId1" Type="http://schemas.microsoft.com/office/2007/relationships/media" Target="../media/media3.gif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10.wav"/><Relationship Id="rId10" Type="http://schemas.openxmlformats.org/officeDocument/2006/relationships/audio" Target="../media/media7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Relationship Id="rId2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ётчик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8" y="506199"/>
            <a:ext cx="45389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45" y="941236"/>
            <a:ext cx="6147955" cy="40945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108" y="1484926"/>
            <a:ext cx="4151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Uber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серьёзно рассматривает новый тип доставки её клиентов: воздушное такси, предназначенное для относительно коротких полётов в городах. Об этом рассказал директор по развитию продуктов компании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Джефф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Холден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Jeff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Holden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на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Nantucket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Conference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Технология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называется VTOL — вертикального взлёта и посадки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vertical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take-off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landing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VTOL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это летательный аппарат, способный взлетать и садиться вертикально, подобно вертолёту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интервью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Холден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сказал, что такая технология может быть использована уже в течение ближайшего десятилетия — довольно смелое предсказание, учитывая проблемы, связанные с полётами над густонаселёнными районами.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31822" y="514259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отличие от обычного вертолёта, у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VTOL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множество роторов. Кроме того, возможно, источником энергии у него будут батареи и он будет издавать меньше шума. И подобно автомобилям сейчас, он может быть беспилотным.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042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118" y="427472"/>
            <a:ext cx="9888681" cy="513764"/>
          </a:xfrm>
        </p:spPr>
        <p:txBody>
          <a:bodyPr lIns="0"/>
          <a:lstStyle/>
          <a:p>
            <a:r>
              <a:rPr lang="ru-RU" dirty="0" err="1" smtClean="0"/>
              <a:t>едработник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8" y="507600"/>
            <a:ext cx="697675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62" y="947397"/>
            <a:ext cx="5913737" cy="39424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109" y="1487728"/>
            <a:ext cx="426561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 ROBEAR, созданный японскими инженерами из Института передовых технологий 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RIKEN в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сотрудничестве с компанией 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Sumitomo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Riko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предназначен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для большой и важной работы — уходу за малоподвижными пожилыми людьми. Его предшественники —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роботы RIBA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(2009 г.) и RIBA II (2011 г.) уже умели переносить людей «на руках», но робот-медведь делает это ещё лучше. Это, как говорится в пресс-релизе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института RIKEN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«сильный робот с нежным прикосновением».</a:t>
            </a:r>
          </a:p>
          <a:p>
            <a:pPr fontAlgn="base"/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словам разработчиков, необходимость в роботе-помощнике в больницах Японии очень высока. Младшему медицинскому персоналу приходится до сорока раз в день поднимать лежачих больных, такая нагрузка может быть причиной травм и хронической боли.</a:t>
            </a:r>
            <a:endParaRPr lang="ru-RU" sz="160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0062" y="4924376"/>
            <a:ext cx="5913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Весит ROBEAR 140 килограммов, оснащён приводами с очень низким передаточным отношением, что позволяет его «суставам» двигаться быстро и точно. Система обратной связи служит для того, чтобы движения робота не были излишне резкими.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33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525" y="427472"/>
            <a:ext cx="9949275" cy="513764"/>
          </a:xfrm>
        </p:spPr>
        <p:txBody>
          <a:bodyPr lIns="0"/>
          <a:lstStyle/>
          <a:p>
            <a:r>
              <a:rPr lang="ru-RU" dirty="0" err="1" smtClean="0"/>
              <a:t>Ператор</a:t>
            </a:r>
            <a:r>
              <a:rPr lang="ru-RU" dirty="0" smtClean="0"/>
              <a:t> </a:t>
            </a:r>
            <a:r>
              <a:rPr lang="ru-RU" dirty="0" err="1" smtClean="0"/>
              <a:t>колл</a:t>
            </a:r>
            <a:r>
              <a:rPr lang="ru-RU" dirty="0" smtClean="0"/>
              <a:t>-центра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6" y="507600"/>
            <a:ext cx="397159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943793"/>
            <a:ext cx="5202383" cy="50246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7364" y="1487728"/>
            <a:ext cx="51440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Лаборатория нейронных систем и глубокого обучения МФТИ представила проект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ИИ,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который в перспективе сможет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заменить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сотрудников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колл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-центров.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Разработчики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ставят целью получить такой продукт, чтобы клиент не отличал разговор 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нейросетью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от разговора с живым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человеком. Проект носит название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iPavlov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Сейчас пройден только первый этап — сеть обучили алфавиту, морфологии и синтаксису, чтобы она грамотно составляла слова и предложения. Кроме того, ее совершенствуют по диалогам из сериалов и фильмов, чтобы сеть понимала, как общаются люди. По заявлению ученых, к 2019 году сеть будет обладать достаточным интеллектом, чтобы общаться с людьми как в текстовом, так и в звуковом формате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Специализированный ИИ для общения с должниками банка разрабатывает компания «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АктивБизнесКоллекшн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(100%-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ное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дочернее предприятие «Сбербанка»), завершение проекта запланировано на 2018 год.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62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00" y="427472"/>
            <a:ext cx="9892499" cy="513764"/>
          </a:xfrm>
        </p:spPr>
        <p:txBody>
          <a:bodyPr lIns="0"/>
          <a:lstStyle/>
          <a:p>
            <a:r>
              <a:rPr lang="ru-RU" dirty="0" err="1" smtClean="0"/>
              <a:t>овар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507600"/>
            <a:ext cx="453936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64" y="941236"/>
            <a:ext cx="6968836" cy="4990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6" y="1685492"/>
            <a:ext cx="2828658" cy="42477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7365" y="6040437"/>
            <a:ext cx="10346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Германии робот PR2 учится готовить блинчики и пиццу по рецептам, взятым на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WikiHow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00" y="427472"/>
            <a:ext cx="9892499" cy="513764"/>
          </a:xfrm>
        </p:spPr>
        <p:txBody>
          <a:bodyPr lIns="0"/>
          <a:lstStyle/>
          <a:p>
            <a:r>
              <a:rPr lang="ru-RU" dirty="0" err="1" smtClean="0"/>
              <a:t>олитик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507600"/>
            <a:ext cx="453936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49" y="941236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00" y="427472"/>
            <a:ext cx="9892499" cy="513764"/>
          </a:xfrm>
        </p:spPr>
        <p:txBody>
          <a:bodyPr lIns="0"/>
          <a:lstStyle/>
          <a:p>
            <a:r>
              <a:rPr lang="ru-RU" dirty="0" err="1" smtClean="0"/>
              <a:t>родавец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507600"/>
            <a:ext cx="453936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2147732"/>
            <a:ext cx="6619562" cy="425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5" y="941236"/>
            <a:ext cx="3519054" cy="2639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5" y="3761509"/>
            <a:ext cx="3519054" cy="26392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8636" y="941236"/>
            <a:ext cx="6068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Уже сейчас в европейский странах и США можно встретить супермаркеты, в которых оплата происходит через специальный кассовый аппарат без продавцов. В 2009 году торговая 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Auchan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открыла первый подобный супермаркет в Калуге.</a:t>
            </a:r>
          </a:p>
        </p:txBody>
      </p:sp>
    </p:spTree>
    <p:extLst>
      <p:ext uri="{BB962C8B-B14F-4D97-AF65-F5344CB8AC3E}">
        <p14:creationId xmlns:p14="http://schemas.microsoft.com/office/powerpoint/2010/main" val="27939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00" y="427472"/>
            <a:ext cx="9892499" cy="513764"/>
          </a:xfrm>
        </p:spPr>
        <p:txBody>
          <a:bodyPr lIns="0"/>
          <a:lstStyle/>
          <a:p>
            <a:r>
              <a:rPr lang="ru-RU" dirty="0" err="1" smtClean="0"/>
              <a:t>Ромышленный</a:t>
            </a:r>
            <a:r>
              <a:rPr lang="ru-RU" dirty="0" smtClean="0"/>
              <a:t> рабочий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507600"/>
            <a:ext cx="453936" cy="900000"/>
          </a:xfrm>
          <a:prstGeom prst="rect">
            <a:avLst/>
          </a:prstGeom>
        </p:spPr>
      </p:pic>
      <p:pic>
        <p:nvPicPr>
          <p:cNvPr id="5" name="Car Factory - Kia Sportage factory production 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6586" y="1407600"/>
            <a:ext cx="8421928" cy="47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346" y="427472"/>
            <a:ext cx="9927454" cy="513764"/>
          </a:xfrm>
        </p:spPr>
        <p:txBody>
          <a:bodyPr lIns="0"/>
          <a:lstStyle/>
          <a:p>
            <a:r>
              <a:rPr lang="ru-RU" dirty="0" err="1" smtClean="0"/>
              <a:t>Аботник</a:t>
            </a:r>
            <a:r>
              <a:rPr lang="ru-RU" dirty="0" smtClean="0"/>
              <a:t> службы сервиса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18346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2" y="1620164"/>
            <a:ext cx="6761018" cy="42594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8000" y="1487728"/>
            <a:ext cx="3584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 тех пор, пока нам ещё нужны люди на заводах, будут нужны и роботы, способные безопасно работать рядом с этими людьми — так называемые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коллаборативные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роботы. Самый известный сегодня пример такого робота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Baxter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созданный компаний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Rethink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Robotics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Теперь новая компания Tend.ai разработала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роборуку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к которой можно прикрепить обычную веб-камеру. Предполагается, что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роборука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облегчит процесс работы с множеством 3D-принтеров. Она предназначена помогать с «обслуживанием станков», помещая материал в 3D-принтеры и извлекая из них готовые изделия.</a:t>
            </a:r>
          </a:p>
        </p:txBody>
      </p:sp>
    </p:spTree>
    <p:extLst>
      <p:ext uri="{BB962C8B-B14F-4D97-AF65-F5344CB8AC3E}">
        <p14:creationId xmlns:p14="http://schemas.microsoft.com/office/powerpoint/2010/main" val="37745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18" y="427472"/>
            <a:ext cx="9939682" cy="513764"/>
          </a:xfrm>
        </p:spPr>
        <p:txBody>
          <a:bodyPr lIns="0"/>
          <a:lstStyle/>
          <a:p>
            <a:r>
              <a:rPr lang="ru-RU" dirty="0" err="1" smtClean="0"/>
              <a:t>екретарь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94" y="507600"/>
            <a:ext cx="6230205" cy="3451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3014230"/>
            <a:ext cx="61912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18" y="427472"/>
            <a:ext cx="9939682" cy="513764"/>
          </a:xfrm>
        </p:spPr>
        <p:txBody>
          <a:bodyPr lIns="0"/>
          <a:lstStyle/>
          <a:p>
            <a:r>
              <a:rPr lang="ru-RU" dirty="0" err="1" smtClean="0"/>
              <a:t>Екс</a:t>
            </a:r>
            <a:r>
              <a:rPr lang="ru-RU" dirty="0" smtClean="0"/>
              <a:t>-работник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5" y="941237"/>
            <a:ext cx="5193845" cy="34541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8000" y="1487728"/>
            <a:ext cx="50083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Roxxxy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«секс-робот», полноразмерная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интерактивная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кукла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облике молодой женщины. Робот построен компанией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TrueCompanion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Нью-Джерси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Разработка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обошлась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$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0,5—1 млн.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Главным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создателем робота является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Дуглас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Хайнс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основатель и президент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TrueCompanion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(ранее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работал в лаборатории искусственного интеллекта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Bell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Labs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Рокси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впервые была представлена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2010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году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выставке AVN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Adult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Entertainment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Expo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(AEE) в Лас-Вегасе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Клиенты могут заказать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настройку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Рокси в соответствии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 своими предпочтениями: можно поменять цвет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волос,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глаз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кожи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размер груди и другие особенности.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Вскоре после презентации в Лас-Вегасе на Рокси поступило около 4000 предварительных заказов. Заказывают робота не только мужчины, но и женщины, и даже врачи-сексологи. Есть также мужская особь под названием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Rocky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47710" y="4395355"/>
            <a:ext cx="5193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Рост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Рокси —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170 сантиметров, вес — 54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кг;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изготовлено из мягкого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силикона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синтетическая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кожа на ощупь напоминает человеческую.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ощупь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Рокси тёплая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Волосы натуральные.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Рокси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может лишь вращать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головой,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шевелить губами,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способна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реагировать на те или иные действия с её телом голосом, может имитировать оргазм. Срок действия аккумуляторов составляет около трёх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часов.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685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Смутные сомнения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43800" y="878890"/>
            <a:ext cx="39381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«Снятся ли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андроидам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электроовцы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?»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Do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Androids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Dream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of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Electric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Sheep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?)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научно-фантастический роман Филипа Дика, написанный в 1968 году. Рассказывает историю «охотника за головами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который преследует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андроидов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объявленных вне закона на Земле.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Наряду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 «Человеком в высоком замке» этот роман является самым известным произведением Дика. Это одно из классических фантастических произведений, в котором исследуются этические проблемы создания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андроидов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искусственных людей.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1982 году по мотивам романа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Ридли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Скотт снял фильм «Бегущий по лезвию» 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Харрисоном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Фордом в главной роли. Сценарий, который создали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Хэмптон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Фэнчер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Дэвид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Пиплс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довольно сильно отличается от книги.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6503566" cy="48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18" y="427472"/>
            <a:ext cx="9939682" cy="513764"/>
          </a:xfrm>
        </p:spPr>
        <p:txBody>
          <a:bodyPr lIns="0"/>
          <a:lstStyle/>
          <a:p>
            <a:r>
              <a:rPr lang="ru-RU" dirty="0" err="1" smtClean="0"/>
              <a:t>олдат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6" y="2059997"/>
            <a:ext cx="5593773" cy="4195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72" y="941237"/>
            <a:ext cx="5407227" cy="3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18" y="427472"/>
            <a:ext cx="9939682" cy="513764"/>
          </a:xfrm>
        </p:spPr>
        <p:txBody>
          <a:bodyPr lIns="0"/>
          <a:lstStyle/>
          <a:p>
            <a:r>
              <a:rPr lang="ru-RU" dirty="0" err="1" smtClean="0"/>
              <a:t>Пециалист</a:t>
            </a:r>
            <a:r>
              <a:rPr lang="ru-RU" dirty="0" smtClean="0"/>
              <a:t> по </a:t>
            </a:r>
            <a:r>
              <a:rPr lang="en-US" dirty="0" smtClean="0"/>
              <a:t>SMM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98" y="427472"/>
            <a:ext cx="4770602" cy="5775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r="12949"/>
          <a:stretch/>
        </p:blipFill>
        <p:spPr>
          <a:xfrm>
            <a:off x="1008000" y="2140748"/>
            <a:ext cx="5839609" cy="40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18" y="427472"/>
            <a:ext cx="9939682" cy="513764"/>
          </a:xfrm>
        </p:spPr>
        <p:txBody>
          <a:bodyPr lIns="0"/>
          <a:lstStyle/>
          <a:p>
            <a:r>
              <a:rPr lang="ru-RU" dirty="0" err="1" smtClean="0"/>
              <a:t>портсмен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41" y="1114055"/>
            <a:ext cx="9407236" cy="50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427472"/>
            <a:ext cx="9940636" cy="513764"/>
          </a:xfrm>
        </p:spPr>
        <p:txBody>
          <a:bodyPr lIns="0"/>
          <a:lstStyle/>
          <a:p>
            <a:r>
              <a:rPr lang="ru-RU" dirty="0" err="1" smtClean="0"/>
              <a:t>троитель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06118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91" y="941237"/>
            <a:ext cx="5575308" cy="41814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7999" y="1407600"/>
            <a:ext cx="46446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году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весь интернет облетела новость о том, что шанхайская 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WinSun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напечатала даже не один, а целых десять домов менее чем за 24 часа. Однако недолго ей удавалось занимать лидирующее положение: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2016 году она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обрела достойного конкурента в лице компании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Beijing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HuaShang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Tengda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Industry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Trade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Последней удалось воплотить в реальность поистине беспрецедентный проект: возвести впечатляющую 3D-печатную виллу площадью 400 м² всего за 45 дней.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Beijing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HuaShang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Tengda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Industry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Trade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решила для себя, что не стоит напрямую конкурировать 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WinSun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и попробовала взглянуть на 3D-печатное строительство под несколько иным углом. В то время как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WinSun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печатает большинство составных деталей для домов заранее, а потом собирает их на месте, шанхайская компания решила возвести виллу целиком прямо на строительной площадке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78491" y="528834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Последние несколько лет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HuaShang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Tengda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разрабатывала собственный строительный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3D-принтер.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Чтобы продемонстрировать его в деле, компания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построила виллу 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территории фабрики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Тунчжоу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(район Пекина). </a:t>
            </a:r>
          </a:p>
        </p:txBody>
      </p:sp>
    </p:spTree>
    <p:extLst>
      <p:ext uri="{BB962C8B-B14F-4D97-AF65-F5344CB8AC3E}">
        <p14:creationId xmlns:p14="http://schemas.microsoft.com/office/powerpoint/2010/main" val="10133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98" y="427472"/>
            <a:ext cx="9737001" cy="513764"/>
          </a:xfrm>
        </p:spPr>
        <p:txBody>
          <a:bodyPr lIns="0"/>
          <a:lstStyle/>
          <a:p>
            <a:r>
              <a:rPr lang="ru-RU" dirty="0" err="1" smtClean="0"/>
              <a:t>Орговый</a:t>
            </a:r>
            <a:r>
              <a:rPr lang="ru-RU" dirty="0" smtClean="0"/>
              <a:t> посредник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608799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39" y="941236"/>
            <a:ext cx="5852160" cy="2130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2670464"/>
            <a:ext cx="4942069" cy="365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07" y="3819876"/>
            <a:ext cx="5133109" cy="14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930" y="427472"/>
            <a:ext cx="9883869" cy="513764"/>
          </a:xfrm>
        </p:spPr>
        <p:txBody>
          <a:bodyPr lIns="0"/>
          <a:lstStyle/>
          <a:p>
            <a:r>
              <a:rPr lang="ru-RU" dirty="0" err="1" smtClean="0"/>
              <a:t>борщик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61931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2" y="1938763"/>
            <a:ext cx="6339155" cy="4386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26" y="941236"/>
            <a:ext cx="6287073" cy="39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930" y="427472"/>
            <a:ext cx="9883869" cy="513764"/>
          </a:xfrm>
        </p:spPr>
        <p:txBody>
          <a:bodyPr lIns="0"/>
          <a:lstStyle/>
          <a:p>
            <a:r>
              <a:rPr lang="ru-RU" dirty="0" err="1" smtClean="0"/>
              <a:t>читель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507600"/>
            <a:ext cx="461931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71" y="941236"/>
            <a:ext cx="5354828" cy="32878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8000" y="1487728"/>
            <a:ext cx="46550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Робот-учитель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мобиробот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разработанный в Томском политехническом университете, осенью 2016 года выйдет на «педагогическую практику». Первой площадкой для практических испытаний робота станет лицей при университете.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время испытаний молодые учёные и педагоги оценят, как робот впишется в учебный процесс, интересно ли будет школьникам на его уроках и будет ли педагогам понятен интерфейс электронного ассистента. По поводу последнего разработчики спокойны: ранее учителя томских школ помогали им в работе над адаптацией системы управления для людей разного возраста и уровня подготовки, а методики проведения уроков с помощью робота полностью разработаны педагогами лицея при ТПУ.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Планируется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что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мобиробот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будет читать на уроках теоретические курсы, а также проводить онлайн-тестирование и предметную практику.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12379" y="4229100"/>
            <a:ext cx="54414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«Система уникальных датчиков робота позволит школьникам на практике познакомиться с законами оптики, лазерной физики, механики, термодинамики и ряда других разделов физики. Например, чтобы рассчитать угол движения робота по направлению к источнику энергии, ребятам потребуется вспомнить геометрию», — объясняет один из разработчиков, аспирант ТПУ Константин Иванов.</a:t>
            </a:r>
          </a:p>
        </p:txBody>
      </p:sp>
    </p:spTree>
    <p:extLst>
      <p:ext uri="{BB962C8B-B14F-4D97-AF65-F5344CB8AC3E}">
        <p14:creationId xmlns:p14="http://schemas.microsoft.com/office/powerpoint/2010/main" val="3151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00" y="427472"/>
            <a:ext cx="9892499" cy="513764"/>
          </a:xfrm>
        </p:spPr>
        <p:txBody>
          <a:bodyPr lIns="0"/>
          <a:lstStyle/>
          <a:p>
            <a:r>
              <a:rPr lang="ru-RU" dirty="0" err="1" smtClean="0"/>
              <a:t>ирург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507600"/>
            <a:ext cx="495777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57" y="941237"/>
            <a:ext cx="5239541" cy="3349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5" y="2805545"/>
            <a:ext cx="4977286" cy="33487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7365" y="1487728"/>
            <a:ext cx="49772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ассистированная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хирургическая система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Vinci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— аппарат для проведения хирургических операций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Производится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серийно компанией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Intuitive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Surgical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Используется в нескольких сотнях клиник по всему миру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4651" y="4479921"/>
            <a:ext cx="53691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Масса аппарата — полтонны. Состоит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 двух блоков, первый предназначен для хирурга-оператора, а второй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четырёхрукий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робот-манипулятор — является исполнительным устройством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За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2012 год общемировое число операций, выполненных с использованием системы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Vinci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составило порядка 200 тыс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8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dern Times - Charlie Chaplin Eating Mach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4" y="579870"/>
            <a:ext cx="9903546" cy="55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878890"/>
            <a:ext cx="8295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Американские инженеры оснастили робота датчиком осязания нового типа — благодаря ему машина смогла схватить свободно висевший в воздухе USB-кабель и вставить его в USB-порт, сообщается на сайте Массачусетского технологического института. Новый датчик был продемонстрирован на Международной конференции по «умным» роботам и системам, которая прошла 14—18 сентября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 года 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Чикаго.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27" y="878891"/>
            <a:ext cx="2012372" cy="1341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92683" y="2333626"/>
            <a:ext cx="7561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Инженеры из Массачусетского технологического института объявили о коммерциализации проекта по созданию литий-металлической батареи, энергетическая плотность которой вдвое превышает показатель литий-ионной батареи. Об этом сообщается на сайте учреждения.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2304567"/>
            <a:ext cx="2746665" cy="1162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26" y="3677847"/>
            <a:ext cx="2012371" cy="134023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199" y="3563546"/>
            <a:ext cx="82954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октябре 2016 года команда разработчиков из подразделения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занимающегося исследованиями в области искусственного интеллекта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Artificial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Intelligence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Research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сообщила о создании системы распознавания речи, которая делает то же или даже меньшее количество ошибок, чем люди, профессионально выполняющие эту работу. Исследователи сообщили о том, что пословная вероятность ошибки снизилась до 5,9% по сравнению с 6,3%, результатом, о котором сообщалось ещё в прошлом месяце.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40628" y="5271125"/>
            <a:ext cx="84027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собирается полностью перевести сервис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Translate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глубинное обучение.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предварительным оценкам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обеспечивает гораздо лучшее качество перевода, чем обычные статистические методы. Её уже опробовали в сложнейшей языковой паре английский — китайский,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сразу на 60% снизила количество ошибок перевода.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5230097"/>
            <a:ext cx="1843048" cy="13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вопроса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5147836"/>
            <a:ext cx="10579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«…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разным оценкам население сократилось от 7% до 30% (для сравнения во Второй мировой СССР потерял 15% населения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</a:t>
            </a:r>
          </a:p>
          <a:p>
            <a:endParaRPr lang="en-US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http://lurkmore.to/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Овцы_съели_людей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7256318" cy="3970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41" y="878889"/>
            <a:ext cx="2942159" cy="39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НейроМОРФИЧЕСКИЕ</a:t>
            </a:r>
            <a:r>
              <a:rPr lang="ru-RU" dirty="0" smtClean="0"/>
              <a:t> ПРОЦЕССОРЫ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2100"/>
          <a:stretch/>
        </p:blipFill>
        <p:spPr>
          <a:xfrm>
            <a:off x="3754259" y="878890"/>
            <a:ext cx="5097853" cy="29345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4259" y="3943495"/>
            <a:ext cx="50978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TrueNorth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нейроморфический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процессор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II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поколения от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DARPA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SyNAPSE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Чип изготовлен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техпроцессу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28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заводе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Samsung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одержит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5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транзисторов, что обеспечивает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млн эмулируемых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«нейронов», 256 миллионов эмулируемых связей между нейронами — «синапсов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Процессор реализует в своей работе принципы импульсной нейронной сети.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2632365" cy="2918047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8692574" y="878890"/>
          <a:ext cx="3090718" cy="512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3079" y="3943495"/>
            <a:ext cx="27825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Фрэнк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Розенблатт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известный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учёный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области психологии,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физиологии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ИИ. В 1958—1960 годах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Корнелльском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университете создал вычислительную систему «Марк-1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971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WAVENET</a:t>
            </a:r>
            <a:endParaRPr lang="ru-RU" dirty="0"/>
          </a:p>
        </p:txBody>
      </p:sp>
      <p:pic>
        <p:nvPicPr>
          <p:cNvPr id="10" name="BlogPost-Fig2-Anim-160908-r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" y="1148510"/>
            <a:ext cx="6256356" cy="2876643"/>
          </a:xfrm>
          <a:prstGeom prst="rect">
            <a:avLst/>
          </a:prstGeom>
        </p:spPr>
      </p:pic>
      <p:pic>
        <p:nvPicPr>
          <p:cNvPr id="11" name="wavenet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6994" y="950896"/>
            <a:ext cx="487363" cy="487363"/>
          </a:xfrm>
          <a:prstGeom prst="rect">
            <a:avLst/>
          </a:prstGeom>
        </p:spPr>
      </p:pic>
      <p:pic>
        <p:nvPicPr>
          <p:cNvPr id="12" name="wavenet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02150" y="950897"/>
            <a:ext cx="487362" cy="4873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31882" y="1040688"/>
            <a:ext cx="1482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Английский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4" name="wavenet-1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6995" y="1867460"/>
            <a:ext cx="487362" cy="487363"/>
          </a:xfrm>
          <a:prstGeom prst="rect">
            <a:avLst/>
          </a:prstGeom>
        </p:spPr>
      </p:pic>
      <p:pic>
        <p:nvPicPr>
          <p:cNvPr id="15" name="wavenet-2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02150" y="1867461"/>
            <a:ext cx="487363" cy="4873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231882" y="1957252"/>
            <a:ext cx="1482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Китайский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7" name="speaker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6995" y="2784024"/>
            <a:ext cx="487362" cy="487362"/>
          </a:xfrm>
          <a:prstGeom prst="rect">
            <a:avLst/>
          </a:prstGeom>
        </p:spPr>
      </p:pic>
      <p:pic>
        <p:nvPicPr>
          <p:cNvPr id="18" name="speaker-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02150" y="2784024"/>
            <a:ext cx="487362" cy="4873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231882" y="2873816"/>
            <a:ext cx="1482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Тарабарский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20" name="sample_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02150" y="3700588"/>
            <a:ext cx="487362" cy="487363"/>
          </a:xfrm>
          <a:prstGeom prst="rect">
            <a:avLst/>
          </a:prstGeom>
        </p:spPr>
      </p:pic>
      <p:pic>
        <p:nvPicPr>
          <p:cNvPr id="21" name="sample_2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6994" y="3700588"/>
            <a:ext cx="487363" cy="48736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231882" y="3790380"/>
            <a:ext cx="1482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Музыка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3682"/>
            <a:ext cx="4213412" cy="19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2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2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Архитектуры нейронных сетей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6"/>
          <a:stretch/>
        </p:blipFill>
        <p:spPr>
          <a:xfrm>
            <a:off x="838200" y="1392385"/>
            <a:ext cx="5111866" cy="4170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7"/>
          <a:stretch/>
        </p:blipFill>
        <p:spPr>
          <a:xfrm>
            <a:off x="5950065" y="1693724"/>
            <a:ext cx="5403736" cy="3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Прогнозы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5" y="878890"/>
            <a:ext cx="3768436" cy="5356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878890"/>
            <a:ext cx="6477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Через 30 лет роботы смогут делать практически всё, что умеют делать люди, — такой прогноз дал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Моше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Варди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Moshe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Vardi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профессор вычислительной инженерии и директор Института информационных технологий Кена Кеннеди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Ken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Kennedy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Institute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Information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Technology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при Университете Райса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William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Marsh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Rice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University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 Это приведёт к тому, что более 50% жителей Земли станут безработными.</a:t>
            </a:r>
          </a:p>
          <a:p>
            <a:pPr>
              <a:spcAft>
                <a:spcPts val="1800"/>
              </a:spcAft>
            </a:pPr>
            <a:r>
              <a:rPr lang="ru-RU" sz="2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sz="2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Мы приближаемся к тому времени, когда машины превзойдут людей почти в любом деле, — сказал Варди. — Я считаю, что обществу нужно посмотреть в лицо этой проблеме до того, как она встанет во весь рост. Если машины будут способны делать почти всё, что умеют люди, что тем останется делать</a:t>
            </a:r>
            <a:r>
              <a:rPr lang="ru-RU" sz="2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?»</a:t>
            </a:r>
          </a:p>
          <a:p>
            <a:pPr>
              <a:spcAft>
                <a:spcPts val="1800"/>
              </a:spcAft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Варди выступил с этим заявлением на ежегодной встрече Американской ассоциации содействия развитию науки, представив доклад «Умные роботы и их влияние на общество».</a:t>
            </a:r>
          </a:p>
        </p:txBody>
      </p:sp>
    </p:spTree>
    <p:extLst>
      <p:ext uri="{BB962C8B-B14F-4D97-AF65-F5344CB8AC3E}">
        <p14:creationId xmlns:p14="http://schemas.microsoft.com/office/powerpoint/2010/main" val="24253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вопроса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700"/>
            <a:ext cx="7671955" cy="4603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97" y="1028700"/>
            <a:ext cx="2576403" cy="46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вопроса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4063"/>
            <a:ext cx="5969000" cy="335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10" y="3138056"/>
            <a:ext cx="4272464" cy="33129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4700" y="44620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«Скромное предложение, имеющее целью не допустить, чтобы дети бедняков в Ирландии были в тягость своим родителям или своей родине, и, напротив, сделать их полезными для общества» — изданный в 1729 году сатирический памфлет Джонатана Свифта с предложением продавать детей ирландских бедняков для употребления в пищу представителями высших слоёв английского общества.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61709" y="989726"/>
            <a:ext cx="42920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Джонатан Свифт 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Jonathan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Swift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; 1667—1745) — англо-ирландский писатель-сатирик, публицист, философ, поэт и общественный деятель.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Наиболее известен как автор знаменитой фантастической тетралогии «Путешествия Гулливера», в которой остроумно высмеял человеческие и общественные пороки. </a:t>
            </a:r>
          </a:p>
        </p:txBody>
      </p:sp>
    </p:spTree>
    <p:extLst>
      <p:ext uri="{BB962C8B-B14F-4D97-AF65-F5344CB8AC3E}">
        <p14:creationId xmlns:p14="http://schemas.microsoft.com/office/powerpoint/2010/main" val="7678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альтернативы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77" y="3074895"/>
            <a:ext cx="5769282" cy="324522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4519"/>
            <a:ext cx="5768788" cy="3255115"/>
          </a:xfrm>
        </p:spPr>
      </p:pic>
      <p:sp>
        <p:nvSpPr>
          <p:cNvPr id="3" name="Прямоугольник 2"/>
          <p:cNvSpPr/>
          <p:nvPr/>
        </p:nvSpPr>
        <p:spPr>
          <a:xfrm>
            <a:off x="5670177" y="3074895"/>
            <a:ext cx="936811" cy="12819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977" y="2361106"/>
            <a:ext cx="89274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0" dirty="0">
                <a:latin typeface="Bebas Neue Bold" panose="020B0606020202050201" pitchFamily="34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2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025235"/>
            <a:ext cx="4894119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ухгалтер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1236"/>
            <a:ext cx="476620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/>
          <a:stretch/>
        </p:blipFill>
        <p:spPr>
          <a:xfrm>
            <a:off x="4052455" y="941236"/>
            <a:ext cx="7301345" cy="5120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8613"/>
            <a:ext cx="2857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одитель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491236"/>
            <a:ext cx="457142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4" y="941235"/>
            <a:ext cx="6513696" cy="4368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1547100"/>
            <a:ext cx="3792683" cy="2528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8" y="4231419"/>
            <a:ext cx="3792683" cy="23093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52108" y="5386080"/>
            <a:ext cx="6601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Концерн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Daimler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получил лицензию на проведение испытаний грузовиков с системами автономного управления на дорогах общего пользования в американском штате Невада. На магистрали вывели два тестовых прототипа под названием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Freightliner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Inspiration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Truck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8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Апитан</a:t>
            </a:r>
            <a:r>
              <a:rPr lang="ru-RU" dirty="0" smtClean="0"/>
              <a:t> корабля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506199"/>
            <a:ext cx="47286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5448"/>
          <a:stretch/>
        </p:blipFill>
        <p:spPr>
          <a:xfrm>
            <a:off x="4881324" y="941235"/>
            <a:ext cx="6472475" cy="50751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939" y="1484926"/>
            <a:ext cx="3921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Институт передовых городских решений Амстердама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Amsterdam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Institute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for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Advanced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Metropolitan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Solutions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анонсировал запуск новой пятилетней программы по исследованию возможных функций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роботизированных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плавсредств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Программа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получила простое название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Roboat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и разработана исследователями из Массачусетского технологического института и двух нидерландских институтов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Делфтского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технического университета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Вагенингенского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университета и научно-исследовательского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центра.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их работу выделено 25 миллионов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евро.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Разработчики намерены испытать прототип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роболодки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каналах Амстердама к 2017 году.</a:t>
            </a:r>
          </a:p>
        </p:txBody>
      </p:sp>
    </p:spTree>
    <p:extLst>
      <p:ext uri="{BB962C8B-B14F-4D97-AF65-F5344CB8AC3E}">
        <p14:creationId xmlns:p14="http://schemas.microsoft.com/office/powerpoint/2010/main" val="32360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ладовщик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506199"/>
            <a:ext cx="47286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7" y="941236"/>
            <a:ext cx="4984173" cy="3384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7" y="3598276"/>
            <a:ext cx="5283431" cy="27328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7938" y="1484926"/>
            <a:ext cx="5283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Крупнейший в мире интернет-магазин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Amazon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представил новый роботизированный склад восьмого поколения. Участие людей в работе склада удалось минимизировать за счет использования роботов.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Имя этим роботам –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Kiva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они являются детищем компании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Kiva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Systems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Эту фирму всего несколько лет назад 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Amazon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приобрела за 775 млн долларов.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34310" y="4439208"/>
            <a:ext cx="50194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Всего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складах интернет-гиганта трудится более 15000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Kiva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Высота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30 см, при этом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он способен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перевозить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груз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массой 317 кг.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Роботизация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рабочего процесса на этом не останавливается.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ведет переговоры на тему внесения изменений в законодательство, дабы иметь возможность доставлять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посылки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короткие расстояния с помощью летающих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дронов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67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осмонавт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506199"/>
            <a:ext cx="47286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6" y="941237"/>
            <a:ext cx="3851563" cy="2557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8" y="1484924"/>
            <a:ext cx="6457519" cy="4843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6" y="3704691"/>
            <a:ext cx="3851563" cy="26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820" y="427472"/>
            <a:ext cx="10038980" cy="513764"/>
          </a:xfrm>
        </p:spPr>
        <p:txBody>
          <a:bodyPr lIns="0"/>
          <a:lstStyle/>
          <a:p>
            <a:r>
              <a:rPr lang="ru-RU" dirty="0" err="1" smtClean="0"/>
              <a:t>урьер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9" y="506199"/>
            <a:ext cx="47286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18" y="941237"/>
            <a:ext cx="5316682" cy="3987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37118" y="5025149"/>
            <a:ext cx="5316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21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июня 2014 г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пиццерий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Додо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Пицца» совместно с компанией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Коптер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Экспресс» совершили доставку пиццы с помощью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дрона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Сыктывкаре. Компания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доставила приготовленную пиццу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общественный парк: прилетев на точку, управляемый удалённо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дрон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завис в воздухе и на тросе сбросил вниз коробку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6" b="4523"/>
          <a:stretch/>
        </p:blipFill>
        <p:spPr>
          <a:xfrm>
            <a:off x="847939" y="3414881"/>
            <a:ext cx="4917572" cy="30597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7939" y="1502599"/>
            <a:ext cx="4917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2016 г компания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DHL 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запустила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конкурс 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Robotics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Challenge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призвав «всех изобретателей и визионеров»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создать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прототип самоуправляемой доставочной тележки. 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Ранее 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 планах выпустить наземные самоуправляемые доставочные тележки-боты на улицы Лондона объявлял 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стартап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Starship</a:t>
            </a:r>
            <a:r>
              <a:rPr lang="ru-RU" sz="1600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Technologies</a:t>
            </a:r>
            <a:r>
              <a:rPr lang="ru-RU" sz="1600" dirty="0" smtClean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41822</TotalTime>
  <Words>1984</Words>
  <Application>Microsoft Office PowerPoint</Application>
  <PresentationFormat>Широкоэкранный</PresentationFormat>
  <Paragraphs>93</Paragraphs>
  <Slides>38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Calibri Light</vt:lpstr>
      <vt:lpstr>Arial</vt:lpstr>
      <vt:lpstr>Adobe Gurmukhi</vt:lpstr>
      <vt:lpstr>Yu Gothic UI Light</vt:lpstr>
      <vt:lpstr>Bebas Neue Bold</vt:lpstr>
      <vt:lpstr>Calibri</vt:lpstr>
      <vt:lpstr>Тема Office</vt:lpstr>
      <vt:lpstr>Презентация PowerPoint</vt:lpstr>
      <vt:lpstr>Смутные сомнения</vt:lpstr>
      <vt:lpstr>История вопроса</vt:lpstr>
      <vt:lpstr>ухгалтер</vt:lpstr>
      <vt:lpstr>одитель</vt:lpstr>
      <vt:lpstr>Апитан корабля</vt:lpstr>
      <vt:lpstr>ладовщик</vt:lpstr>
      <vt:lpstr>осмонавт</vt:lpstr>
      <vt:lpstr>урьер</vt:lpstr>
      <vt:lpstr>ётчик</vt:lpstr>
      <vt:lpstr>едработник</vt:lpstr>
      <vt:lpstr>Ператор колл-центра</vt:lpstr>
      <vt:lpstr>овар</vt:lpstr>
      <vt:lpstr>олитик</vt:lpstr>
      <vt:lpstr>родавец</vt:lpstr>
      <vt:lpstr>Ромышленный рабочий</vt:lpstr>
      <vt:lpstr>Аботник службы сервиса</vt:lpstr>
      <vt:lpstr>екретарь</vt:lpstr>
      <vt:lpstr>Екс-работник</vt:lpstr>
      <vt:lpstr>олдат</vt:lpstr>
      <vt:lpstr>Пециалист по SMM</vt:lpstr>
      <vt:lpstr>портсмен</vt:lpstr>
      <vt:lpstr>троитель</vt:lpstr>
      <vt:lpstr>Орговый посредник</vt:lpstr>
      <vt:lpstr>борщик</vt:lpstr>
      <vt:lpstr>читель</vt:lpstr>
      <vt:lpstr>ирург</vt:lpstr>
      <vt:lpstr>Презентация PowerPoint</vt:lpstr>
      <vt:lpstr>Технологии</vt:lpstr>
      <vt:lpstr>НейроМОРФИЧЕСКИЕ ПРОЦЕССОРЫ</vt:lpstr>
      <vt:lpstr>WAVENET</vt:lpstr>
      <vt:lpstr>Архитектуры нейронных сетей</vt:lpstr>
      <vt:lpstr>Прогнозы</vt:lpstr>
      <vt:lpstr>История вопроса</vt:lpstr>
      <vt:lpstr>История вопроса</vt:lpstr>
      <vt:lpstr>альтернативы</vt:lpstr>
      <vt:lpstr>Презентация PowerPoint</vt:lpstr>
      <vt:lpstr>Литература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Марков</dc:creator>
  <cp:lastModifiedBy>Сергей Марков</cp:lastModifiedBy>
  <cp:revision>326</cp:revision>
  <dcterms:created xsi:type="dcterms:W3CDTF">2016-01-28T11:01:10Z</dcterms:created>
  <dcterms:modified xsi:type="dcterms:W3CDTF">2017-03-02T06:23:12Z</dcterms:modified>
</cp:coreProperties>
</file>