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59" r:id="rId3"/>
    <p:sldId id="362" r:id="rId4"/>
    <p:sldId id="332" r:id="rId5"/>
    <p:sldId id="349" r:id="rId6"/>
    <p:sldId id="360" r:id="rId7"/>
    <p:sldId id="354" r:id="rId8"/>
    <p:sldId id="372" r:id="rId9"/>
    <p:sldId id="373" r:id="rId10"/>
    <p:sldId id="361" r:id="rId11"/>
    <p:sldId id="374" r:id="rId12"/>
    <p:sldId id="363" r:id="rId13"/>
    <p:sldId id="364" r:id="rId14"/>
    <p:sldId id="375" r:id="rId15"/>
    <p:sldId id="365" r:id="rId16"/>
    <p:sldId id="366" r:id="rId17"/>
    <p:sldId id="367" r:id="rId18"/>
    <p:sldId id="368" r:id="rId19"/>
    <p:sldId id="369" r:id="rId20"/>
    <p:sldId id="370" r:id="rId21"/>
    <p:sldId id="350" r:id="rId22"/>
    <p:sldId id="329" r:id="rId23"/>
    <p:sldId id="340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71" r:id="rId32"/>
    <p:sldId id="341" r:id="rId33"/>
    <p:sldId id="351" r:id="rId34"/>
    <p:sldId id="343" r:id="rId35"/>
    <p:sldId id="356" r:id="rId36"/>
    <p:sldId id="355" r:id="rId37"/>
    <p:sldId id="358" r:id="rId38"/>
    <p:sldId id="270" r:id="rId39"/>
    <p:sldId id="268" r:id="rId40"/>
  </p:sldIdLst>
  <p:sldSz cx="12192000" cy="6858000"/>
  <p:notesSz cx="6858000" cy="9144000"/>
  <p:embeddedFontLst>
    <p:embeddedFont>
      <p:font typeface="Bebas Neue Bold" panose="020B0606020202050201" pitchFamily="34" charset="-52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Yu Gothic UI Light" panose="020B0300000000000000" pitchFamily="34" charset="-128"/>
      <p:regular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F0DED9-6093-48BD-A292-1D482EF530DA}" type="doc">
      <dgm:prSet loTypeId="urn:microsoft.com/office/officeart/2005/8/layout/radial5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94C4C53A-901D-4D5D-89F0-D38629AFD3C7}">
      <dgm:prSet phldrT="[Текст]" custT="1"/>
      <dgm:spPr/>
      <dgm:t>
        <a:bodyPr/>
        <a:lstStyle/>
        <a:p>
          <a:r>
            <a:rPr lang="ru-RU" sz="16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Вторая весна ИИ</a:t>
          </a:r>
          <a:endParaRPr lang="ru-RU" sz="16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016B7FD7-F507-4F88-B553-6ADE8F561A75}" type="parTrans" cxnId="{9F2AF71D-8050-475B-B407-038767ADBA72}">
      <dgm:prSet/>
      <dgm:spPr/>
      <dgm:t>
        <a:bodyPr/>
        <a:lstStyle/>
        <a:p>
          <a:endParaRPr lang="ru-RU">
            <a:effectLst/>
          </a:endParaRPr>
        </a:p>
      </dgm:t>
    </dgm:pt>
    <dgm:pt modelId="{E9C6DC5A-93FA-4315-A792-0B573F83A708}" type="sibTrans" cxnId="{9F2AF71D-8050-475B-B407-038767ADBA72}">
      <dgm:prSet/>
      <dgm:spPr/>
      <dgm:t>
        <a:bodyPr/>
        <a:lstStyle/>
        <a:p>
          <a:endParaRPr lang="ru-RU">
            <a:effectLst/>
          </a:endParaRPr>
        </a:p>
      </dgm:t>
    </dgm:pt>
    <dgm:pt modelId="{B55D6FCC-D5B8-4E77-AD32-2DD8C86AFA37}">
      <dgm:prSet phldrT="[Текст]"/>
      <dgm:spPr/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Создание новых моделей машинного обучения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AFB746B3-9E33-4E6E-B564-246FA804309E}" type="parTrans" cxnId="{C1C64E6A-0A6A-49B8-8F38-7193A976FB3C}">
      <dgm:prSet/>
      <dgm:spPr/>
      <dgm:t>
        <a:bodyPr/>
        <a:lstStyle/>
        <a:p>
          <a:endParaRPr lang="ru-RU">
            <a:effectLst/>
          </a:endParaRPr>
        </a:p>
      </dgm:t>
    </dgm:pt>
    <dgm:pt modelId="{B515FFEE-726B-4BDC-9D2C-0F0C06CA4245}" type="sibTrans" cxnId="{C1C64E6A-0A6A-49B8-8F38-7193A976FB3C}">
      <dgm:prSet/>
      <dgm:spPr/>
      <dgm:t>
        <a:bodyPr/>
        <a:lstStyle/>
        <a:p>
          <a:endParaRPr lang="ru-RU">
            <a:effectLst/>
          </a:endParaRPr>
        </a:p>
      </dgm:t>
    </dgm:pt>
    <dgm:pt modelId="{B82C48A1-88A3-49C6-B366-05BEFBC450D8}">
      <dgm:prSet phldrT="[Текст]"/>
      <dgm:spPr/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Рост вычислительных мощностей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50315594-2D1E-4404-A744-80C23C1ECDBE}" type="parTrans" cxnId="{5E3B20F0-E1EF-4E8E-B5E4-AB0539241717}">
      <dgm:prSet/>
      <dgm:spPr/>
      <dgm:t>
        <a:bodyPr/>
        <a:lstStyle/>
        <a:p>
          <a:endParaRPr lang="ru-RU">
            <a:effectLst/>
          </a:endParaRPr>
        </a:p>
      </dgm:t>
    </dgm:pt>
    <dgm:pt modelId="{1C673336-946A-4434-82B5-8E245C38060C}" type="sibTrans" cxnId="{5E3B20F0-E1EF-4E8E-B5E4-AB0539241717}">
      <dgm:prSet/>
      <dgm:spPr/>
      <dgm:t>
        <a:bodyPr/>
        <a:lstStyle/>
        <a:p>
          <a:endParaRPr lang="ru-RU">
            <a:effectLst/>
          </a:endParaRPr>
        </a:p>
      </dgm:t>
    </dgm:pt>
    <dgm:pt modelId="{CC36F199-1037-4C44-BC8B-9555CDFFBEF7}">
      <dgm:prSet phldrT="[Текст]"/>
      <dgm:spPr/>
      <dgm:t>
        <a:bodyPr/>
        <a:lstStyle/>
        <a:p>
          <a:r>
            <a:rPr lang="ru-RU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Быстрое накопление массивов данных</a:t>
          </a:r>
          <a:endParaRPr lang="ru-RU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gm:t>
    </dgm:pt>
    <dgm:pt modelId="{EF2B0424-E262-48D3-8C04-634D47E11DDA}" type="parTrans" cxnId="{2F21E0E7-1A52-4693-8B2A-EF8B40528A4B}">
      <dgm:prSet/>
      <dgm:spPr/>
      <dgm:t>
        <a:bodyPr/>
        <a:lstStyle/>
        <a:p>
          <a:endParaRPr lang="ru-RU">
            <a:effectLst/>
          </a:endParaRPr>
        </a:p>
      </dgm:t>
    </dgm:pt>
    <dgm:pt modelId="{98A25EF5-9CD1-49BE-80AC-D6D4DD4E3317}" type="sibTrans" cxnId="{2F21E0E7-1A52-4693-8B2A-EF8B40528A4B}">
      <dgm:prSet/>
      <dgm:spPr/>
      <dgm:t>
        <a:bodyPr/>
        <a:lstStyle/>
        <a:p>
          <a:endParaRPr lang="ru-RU">
            <a:effectLst/>
          </a:endParaRPr>
        </a:p>
      </dgm:t>
    </dgm:pt>
    <dgm:pt modelId="{D1722AD4-246C-44C8-9BCA-7389F69E1583}" type="pres">
      <dgm:prSet presAssocID="{A3F0DED9-6093-48BD-A292-1D482EF530D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D19DAB-C5EC-4EA0-8047-0730B523A88B}" type="pres">
      <dgm:prSet presAssocID="{94C4C53A-901D-4D5D-89F0-D38629AFD3C7}" presName="centerShape" presStyleLbl="node0" presStyleIdx="0" presStyleCnt="1"/>
      <dgm:spPr/>
      <dgm:t>
        <a:bodyPr/>
        <a:lstStyle/>
        <a:p>
          <a:endParaRPr lang="ru-RU"/>
        </a:p>
      </dgm:t>
    </dgm:pt>
    <dgm:pt modelId="{AB2B9F19-EB19-450F-9F7C-E8831B3DFF0A}" type="pres">
      <dgm:prSet presAssocID="{AFB746B3-9E33-4E6E-B564-246FA804309E}" presName="parTrans" presStyleLbl="sibTrans2D1" presStyleIdx="0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C46663B4-A7F8-4FC7-8C8A-F0D0A2FED915}" type="pres">
      <dgm:prSet presAssocID="{AFB746B3-9E33-4E6E-B564-246FA804309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AE9AB679-2655-4C12-BDB8-5E89CED8483F}" type="pres">
      <dgm:prSet presAssocID="{B55D6FCC-D5B8-4E77-AD32-2DD8C86AFA37}" presName="node" presStyleLbl="node1" presStyleIdx="0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4CFBDC-6A8B-441F-B190-EF61B9BE571D}" type="pres">
      <dgm:prSet presAssocID="{50315594-2D1E-4404-A744-80C23C1ECDBE}" presName="parTrans" presStyleLbl="sibTrans2D1" presStyleIdx="1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1C6F47EF-AC48-453C-BA0B-5B9971AD21B2}" type="pres">
      <dgm:prSet presAssocID="{50315594-2D1E-4404-A744-80C23C1ECD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75A0A58-231F-4EA2-825F-DC6ACB925CDE}" type="pres">
      <dgm:prSet presAssocID="{B82C48A1-88A3-49C6-B366-05BEFBC450D8}" presName="node" presStyleLbl="node1" presStyleIdx="1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58024-7148-4B76-93E3-D028B1E27C71}" type="pres">
      <dgm:prSet presAssocID="{EF2B0424-E262-48D3-8C04-634D47E11DDA}" presName="parTrans" presStyleLbl="sibTrans2D1" presStyleIdx="2" presStyleCnt="3"/>
      <dgm:spPr>
        <a:prstGeom prst="leftArrow">
          <a:avLst/>
        </a:prstGeom>
      </dgm:spPr>
      <dgm:t>
        <a:bodyPr/>
        <a:lstStyle/>
        <a:p>
          <a:endParaRPr lang="ru-RU"/>
        </a:p>
      </dgm:t>
    </dgm:pt>
    <dgm:pt modelId="{5FDB6A10-90A3-4081-B442-9712AE96DF52}" type="pres">
      <dgm:prSet presAssocID="{EF2B0424-E262-48D3-8C04-634D47E11DDA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A1DC2D7B-2D67-48F9-B2CF-5ED946CAAE99}" type="pres">
      <dgm:prSet presAssocID="{CC36F199-1037-4C44-BC8B-9555CDFFBEF7}" presName="node" presStyleLbl="node1" presStyleIdx="2" presStyleCnt="3" custScaleX="138359" custScaleY="138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3B20F0-E1EF-4E8E-B5E4-AB0539241717}" srcId="{94C4C53A-901D-4D5D-89F0-D38629AFD3C7}" destId="{B82C48A1-88A3-49C6-B366-05BEFBC450D8}" srcOrd="1" destOrd="0" parTransId="{50315594-2D1E-4404-A744-80C23C1ECDBE}" sibTransId="{1C673336-946A-4434-82B5-8E245C38060C}"/>
    <dgm:cxn modelId="{BF93A03D-FBDC-44BD-B169-5474B549EB4E}" type="presOf" srcId="{EF2B0424-E262-48D3-8C04-634D47E11DDA}" destId="{FA658024-7148-4B76-93E3-D028B1E27C71}" srcOrd="0" destOrd="0" presId="urn:microsoft.com/office/officeart/2005/8/layout/radial5"/>
    <dgm:cxn modelId="{E45B11A8-80AE-498C-8A3C-21B205E6DA8E}" type="presOf" srcId="{CC36F199-1037-4C44-BC8B-9555CDFFBEF7}" destId="{A1DC2D7B-2D67-48F9-B2CF-5ED946CAAE99}" srcOrd="0" destOrd="0" presId="urn:microsoft.com/office/officeart/2005/8/layout/radial5"/>
    <dgm:cxn modelId="{8FCA9A34-17AD-4900-98F6-AF542D3DBF7D}" type="presOf" srcId="{B82C48A1-88A3-49C6-B366-05BEFBC450D8}" destId="{775A0A58-231F-4EA2-825F-DC6ACB925CDE}" srcOrd="0" destOrd="0" presId="urn:microsoft.com/office/officeart/2005/8/layout/radial5"/>
    <dgm:cxn modelId="{2F21E0E7-1A52-4693-8B2A-EF8B40528A4B}" srcId="{94C4C53A-901D-4D5D-89F0-D38629AFD3C7}" destId="{CC36F199-1037-4C44-BC8B-9555CDFFBEF7}" srcOrd="2" destOrd="0" parTransId="{EF2B0424-E262-48D3-8C04-634D47E11DDA}" sibTransId="{98A25EF5-9CD1-49BE-80AC-D6D4DD4E3317}"/>
    <dgm:cxn modelId="{C1C64E6A-0A6A-49B8-8F38-7193A976FB3C}" srcId="{94C4C53A-901D-4D5D-89F0-D38629AFD3C7}" destId="{B55D6FCC-D5B8-4E77-AD32-2DD8C86AFA37}" srcOrd="0" destOrd="0" parTransId="{AFB746B3-9E33-4E6E-B564-246FA804309E}" sibTransId="{B515FFEE-726B-4BDC-9D2C-0F0C06CA4245}"/>
    <dgm:cxn modelId="{37AC87FC-3B92-4C51-B077-55B6D77B1785}" type="presOf" srcId="{B55D6FCC-D5B8-4E77-AD32-2DD8C86AFA37}" destId="{AE9AB679-2655-4C12-BDB8-5E89CED8483F}" srcOrd="0" destOrd="0" presId="urn:microsoft.com/office/officeart/2005/8/layout/radial5"/>
    <dgm:cxn modelId="{DC68EEFA-FA26-433F-B7F6-69F0A98A085E}" type="presOf" srcId="{94C4C53A-901D-4D5D-89F0-D38629AFD3C7}" destId="{27D19DAB-C5EC-4EA0-8047-0730B523A88B}" srcOrd="0" destOrd="0" presId="urn:microsoft.com/office/officeart/2005/8/layout/radial5"/>
    <dgm:cxn modelId="{9F2AF71D-8050-475B-B407-038767ADBA72}" srcId="{A3F0DED9-6093-48BD-A292-1D482EF530DA}" destId="{94C4C53A-901D-4D5D-89F0-D38629AFD3C7}" srcOrd="0" destOrd="0" parTransId="{016B7FD7-F507-4F88-B553-6ADE8F561A75}" sibTransId="{E9C6DC5A-93FA-4315-A792-0B573F83A708}"/>
    <dgm:cxn modelId="{E9AC2FB0-F0C6-4B4C-95DD-AF6462BE8179}" type="presOf" srcId="{EF2B0424-E262-48D3-8C04-634D47E11DDA}" destId="{5FDB6A10-90A3-4081-B442-9712AE96DF52}" srcOrd="1" destOrd="0" presId="urn:microsoft.com/office/officeart/2005/8/layout/radial5"/>
    <dgm:cxn modelId="{0AEA6E25-853C-4357-B1BF-CDFE289EF91F}" type="presOf" srcId="{AFB746B3-9E33-4E6E-B564-246FA804309E}" destId="{C46663B4-A7F8-4FC7-8C8A-F0D0A2FED915}" srcOrd="1" destOrd="0" presId="urn:microsoft.com/office/officeart/2005/8/layout/radial5"/>
    <dgm:cxn modelId="{450002F5-6841-438F-BE31-79EBEB0781D7}" type="presOf" srcId="{50315594-2D1E-4404-A744-80C23C1ECDBE}" destId="{DB4CFBDC-6A8B-441F-B190-EF61B9BE571D}" srcOrd="0" destOrd="0" presId="urn:microsoft.com/office/officeart/2005/8/layout/radial5"/>
    <dgm:cxn modelId="{57385953-50CC-44C0-BF21-F28A9880A84A}" type="presOf" srcId="{50315594-2D1E-4404-A744-80C23C1ECDBE}" destId="{1C6F47EF-AC48-453C-BA0B-5B9971AD21B2}" srcOrd="1" destOrd="0" presId="urn:microsoft.com/office/officeart/2005/8/layout/radial5"/>
    <dgm:cxn modelId="{D9353A57-C836-40A1-8729-BFF896DFB948}" type="presOf" srcId="{AFB746B3-9E33-4E6E-B564-246FA804309E}" destId="{AB2B9F19-EB19-450F-9F7C-E8831B3DFF0A}" srcOrd="0" destOrd="0" presId="urn:microsoft.com/office/officeart/2005/8/layout/radial5"/>
    <dgm:cxn modelId="{A7B38497-2CD3-4220-AD42-8EB42B5C629E}" type="presOf" srcId="{A3F0DED9-6093-48BD-A292-1D482EF530DA}" destId="{D1722AD4-246C-44C8-9BCA-7389F69E1583}" srcOrd="0" destOrd="0" presId="urn:microsoft.com/office/officeart/2005/8/layout/radial5"/>
    <dgm:cxn modelId="{BA70AAEB-24B8-460B-8171-797DE552B99B}" type="presParOf" srcId="{D1722AD4-246C-44C8-9BCA-7389F69E1583}" destId="{27D19DAB-C5EC-4EA0-8047-0730B523A88B}" srcOrd="0" destOrd="0" presId="urn:microsoft.com/office/officeart/2005/8/layout/radial5"/>
    <dgm:cxn modelId="{54615FB0-AD20-4DA9-9D9C-76510A691368}" type="presParOf" srcId="{D1722AD4-246C-44C8-9BCA-7389F69E1583}" destId="{AB2B9F19-EB19-450F-9F7C-E8831B3DFF0A}" srcOrd="1" destOrd="0" presId="urn:microsoft.com/office/officeart/2005/8/layout/radial5"/>
    <dgm:cxn modelId="{2B65470B-A0F1-4901-802F-ADF649A2BF11}" type="presParOf" srcId="{AB2B9F19-EB19-450F-9F7C-E8831B3DFF0A}" destId="{C46663B4-A7F8-4FC7-8C8A-F0D0A2FED915}" srcOrd="0" destOrd="0" presId="urn:microsoft.com/office/officeart/2005/8/layout/radial5"/>
    <dgm:cxn modelId="{42AC1CBE-9927-4E69-A158-02E70F492BBF}" type="presParOf" srcId="{D1722AD4-246C-44C8-9BCA-7389F69E1583}" destId="{AE9AB679-2655-4C12-BDB8-5E89CED8483F}" srcOrd="2" destOrd="0" presId="urn:microsoft.com/office/officeart/2005/8/layout/radial5"/>
    <dgm:cxn modelId="{7DF83C35-7B51-449A-8F6F-8D53249DDD4B}" type="presParOf" srcId="{D1722AD4-246C-44C8-9BCA-7389F69E1583}" destId="{DB4CFBDC-6A8B-441F-B190-EF61B9BE571D}" srcOrd="3" destOrd="0" presId="urn:microsoft.com/office/officeart/2005/8/layout/radial5"/>
    <dgm:cxn modelId="{768FD170-57DA-4633-92CA-EEC127CB1E76}" type="presParOf" srcId="{DB4CFBDC-6A8B-441F-B190-EF61B9BE571D}" destId="{1C6F47EF-AC48-453C-BA0B-5B9971AD21B2}" srcOrd="0" destOrd="0" presId="urn:microsoft.com/office/officeart/2005/8/layout/radial5"/>
    <dgm:cxn modelId="{D568105A-5E49-43F5-9663-6858F9C7E9C7}" type="presParOf" srcId="{D1722AD4-246C-44C8-9BCA-7389F69E1583}" destId="{775A0A58-231F-4EA2-825F-DC6ACB925CDE}" srcOrd="4" destOrd="0" presId="urn:microsoft.com/office/officeart/2005/8/layout/radial5"/>
    <dgm:cxn modelId="{B8137B80-F09D-4BE6-8D92-4D597688A9B4}" type="presParOf" srcId="{D1722AD4-246C-44C8-9BCA-7389F69E1583}" destId="{FA658024-7148-4B76-93E3-D028B1E27C71}" srcOrd="5" destOrd="0" presId="urn:microsoft.com/office/officeart/2005/8/layout/radial5"/>
    <dgm:cxn modelId="{3BAB11B6-D3DF-4039-8247-42307DA36C0F}" type="presParOf" srcId="{FA658024-7148-4B76-93E3-D028B1E27C71}" destId="{5FDB6A10-90A3-4081-B442-9712AE96DF52}" srcOrd="0" destOrd="0" presId="urn:microsoft.com/office/officeart/2005/8/layout/radial5"/>
    <dgm:cxn modelId="{C550CA77-B52C-4734-97A1-D0C23D081E82}" type="presParOf" srcId="{D1722AD4-246C-44C8-9BCA-7389F69E1583}" destId="{A1DC2D7B-2D67-48F9-B2CF-5ED946CAAE9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C5F57-1929-4610-83EF-546C538137D5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</dgm:pt>
    <dgm:pt modelId="{3D0CEE68-DA91-4877-8F87-39DD3915B202}">
      <dgm:prSet phldrT="[Текст]"/>
      <dgm:spPr/>
      <dgm:t>
        <a:bodyPr/>
        <a:lstStyle/>
        <a:p>
          <a:r>
            <a:rPr lang="en-US" dirty="0" smtClean="0">
              <a:effectLst/>
            </a:rPr>
            <a:t>1940—1960: </a:t>
          </a:r>
          <a:r>
            <a:rPr lang="ru-RU" dirty="0" smtClean="0">
              <a:effectLst/>
            </a:rPr>
            <a:t>создание первых нейронных сетей</a:t>
          </a:r>
          <a:endParaRPr lang="ru-RU" dirty="0">
            <a:effectLst/>
          </a:endParaRPr>
        </a:p>
      </dgm:t>
    </dgm:pt>
    <dgm:pt modelId="{36D36313-843D-4E2E-8841-70DAF2B05989}" type="parTrans" cxnId="{05636AE7-3311-4E65-955E-60F26C83BD3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8C16F3-7318-4E67-BCF3-7BD3A7A7908E}" type="sibTrans" cxnId="{05636AE7-3311-4E65-955E-60F26C83BD36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795A72-8F87-4718-991F-1315A8CBBA63}">
      <dgm:prSet phldrT="[Текст]"/>
      <dgm:spPr/>
      <dgm:t>
        <a:bodyPr/>
        <a:lstStyle/>
        <a:p>
          <a:r>
            <a:rPr lang="ru-RU" dirty="0" smtClean="0">
              <a:effectLst/>
            </a:rPr>
            <a:t>1980—2000: создание алгоритмов, лежащих в основе современной «весны ИИ»</a:t>
          </a:r>
          <a:endParaRPr lang="ru-RU" dirty="0">
            <a:effectLst/>
          </a:endParaRPr>
        </a:p>
      </dgm:t>
    </dgm:pt>
    <dgm:pt modelId="{B443221E-B979-4C14-A2E2-A2EE40848F71}" type="parTrans" cxnId="{3FBE4C29-A8B7-4191-BF69-50811C24735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4119EF-85E2-4E3C-A4C3-81A39B12B66D}" type="sibTrans" cxnId="{3FBE4C29-A8B7-4191-BF69-50811C247357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D7E776-172C-4134-B4AB-544F39A6B062}">
      <dgm:prSet phldrT="[Текст]"/>
      <dgm:spPr/>
      <dgm:t>
        <a:bodyPr/>
        <a:lstStyle/>
        <a:p>
          <a:r>
            <a:rPr lang="ru-RU" dirty="0" smtClean="0">
              <a:effectLst/>
            </a:rPr>
            <a:t>2010+ — ряд зрелищных демонстраций возможностей ИИ</a:t>
          </a:r>
          <a:endParaRPr lang="ru-RU" dirty="0">
            <a:effectLst/>
          </a:endParaRPr>
        </a:p>
      </dgm:t>
    </dgm:pt>
    <dgm:pt modelId="{C277B83A-E3E0-4068-86C7-74C682D08408}" type="parTrans" cxnId="{07DC200D-FF63-4B3A-9B27-714C082FAAC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7F9214-6DC4-463B-BF63-88389ED46E25}" type="sibTrans" cxnId="{07DC200D-FF63-4B3A-9B27-714C082FAAC2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7E60F7-A7AA-4FC3-8BD5-E60FD345A170}">
      <dgm:prSet phldrT="[Текст]"/>
      <dgm:spPr/>
      <dgm:t>
        <a:bodyPr/>
        <a:lstStyle/>
        <a:p>
          <a:r>
            <a:rPr lang="ru-RU" dirty="0" smtClean="0">
              <a:effectLst/>
            </a:rPr>
            <a:t>1970—1990: «зима ИИ»</a:t>
          </a:r>
          <a:endParaRPr lang="ru-RU" dirty="0">
            <a:effectLst/>
          </a:endParaRPr>
        </a:p>
      </dgm:t>
    </dgm:pt>
    <dgm:pt modelId="{344A9530-52B1-4731-91C0-A802456DBE56}" type="parTrans" cxnId="{9DEEF0B8-61D1-413D-A7E0-DDF42211D2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8501F-4449-4BA4-99DF-4F2706C0EA10}" type="sibTrans" cxnId="{9DEEF0B8-61D1-413D-A7E0-DDF42211D2B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53FDA-097A-4DAF-A7A0-E246AB9BB96B}">
      <dgm:prSet phldrT="[Текст]"/>
      <dgm:spPr/>
      <dgm:t>
        <a:bodyPr/>
        <a:lstStyle/>
        <a:p>
          <a:r>
            <a:rPr lang="ru-RU" dirty="0" smtClean="0">
              <a:effectLst/>
            </a:rPr>
            <a:t>2016+ — инвестиционный и медиа-бум</a:t>
          </a:r>
          <a:endParaRPr lang="ru-RU" dirty="0">
            <a:effectLst/>
          </a:endParaRPr>
        </a:p>
      </dgm:t>
    </dgm:pt>
    <dgm:pt modelId="{E29108CD-4F52-4358-A72F-49AE83F68154}" type="parTrans" cxnId="{87B9A740-C593-484A-9054-F6016ECD2A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09E8B5-4F86-46E2-B263-A2780A80AF2F}" type="sibTrans" cxnId="{87B9A740-C593-484A-9054-F6016ECD2A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20E906-02DC-4C7B-98C7-BCE0DB1E8977}" type="pres">
      <dgm:prSet presAssocID="{6C7C5F57-1929-4610-83EF-546C538137D5}" presName="linearFlow" presStyleCnt="0">
        <dgm:presLayoutVars>
          <dgm:resizeHandles val="exact"/>
        </dgm:presLayoutVars>
      </dgm:prSet>
      <dgm:spPr/>
    </dgm:pt>
    <dgm:pt modelId="{B1AA9808-A510-4725-8688-F14A7AEA6E0F}" type="pres">
      <dgm:prSet presAssocID="{3D0CEE68-DA91-4877-8F87-39DD3915B202}" presName="node" presStyleLbl="node1" presStyleIdx="0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3D4DA-9D10-46E3-892B-F53A9EB4DA7A}" type="pres">
      <dgm:prSet presAssocID="{A08C16F3-7318-4E67-BCF3-7BD3A7A7908E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A8C6587-9F0D-461D-8722-45868E75B508}" type="pres">
      <dgm:prSet presAssocID="{A08C16F3-7318-4E67-BCF3-7BD3A7A7908E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4A561EA-E9A2-4F4F-B0EB-4826E849C63C}" type="pres">
      <dgm:prSet presAssocID="{DC7E60F7-A7AA-4FC3-8BD5-E60FD345A170}" presName="node" presStyleLbl="node1" presStyleIdx="1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F21CF-FDBC-46C9-8A73-002389B90C85}" type="pres">
      <dgm:prSet presAssocID="{5A98501F-4449-4BA4-99DF-4F2706C0EA1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EE4AADE-0DB3-4E7B-BB8B-3057B956027F}" type="pres">
      <dgm:prSet presAssocID="{5A98501F-4449-4BA4-99DF-4F2706C0EA1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64AD66C-A4BE-45C5-B1A0-A05C1441F9CA}" type="pres">
      <dgm:prSet presAssocID="{E2795A72-8F87-4718-991F-1315A8CBBA63}" presName="node" presStyleLbl="node1" presStyleIdx="2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82F30-65EC-4827-A13B-E6776BCD7CBB}" type="pres">
      <dgm:prSet presAssocID="{CB4119EF-85E2-4E3C-A4C3-81A39B12B66D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0F21A7D-6D20-4926-98F7-9852FB0C5F15}" type="pres">
      <dgm:prSet presAssocID="{CB4119EF-85E2-4E3C-A4C3-81A39B12B66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B252096-89E1-466F-B9EB-B34550663711}" type="pres">
      <dgm:prSet presAssocID="{B8D7E776-172C-4134-B4AB-544F39A6B062}" presName="node" presStyleLbl="node1" presStyleIdx="3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339F2-7FF2-4C88-9D85-AB7278D99452}" type="pres">
      <dgm:prSet presAssocID="{7C7F9214-6DC4-463B-BF63-88389ED46E2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9A92114-F8A3-4F53-B736-F364AAE88ECE}" type="pres">
      <dgm:prSet presAssocID="{7C7F9214-6DC4-463B-BF63-88389ED46E2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74B3393F-59EE-4D82-BB94-67C8334FF7BD}" type="pres">
      <dgm:prSet presAssocID="{32D53FDA-097A-4DAF-A7A0-E246AB9BB96B}" presName="node" presStyleLbl="node1" presStyleIdx="4" presStyleCnt="5" custScaleX="139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C880AA-5A8D-4F81-BC68-9893CCC8BA8F}" type="presOf" srcId="{A08C16F3-7318-4E67-BCF3-7BD3A7A7908E}" destId="{F893D4DA-9D10-46E3-892B-F53A9EB4DA7A}" srcOrd="0" destOrd="0" presId="urn:microsoft.com/office/officeart/2005/8/layout/process2"/>
    <dgm:cxn modelId="{040C1D2D-35DE-4362-92BB-0C28368B235B}" type="presOf" srcId="{5A98501F-4449-4BA4-99DF-4F2706C0EA10}" destId="{1EE4AADE-0DB3-4E7B-BB8B-3057B956027F}" srcOrd="1" destOrd="0" presId="urn:microsoft.com/office/officeart/2005/8/layout/process2"/>
    <dgm:cxn modelId="{1096D084-62C1-40F2-8CDA-CFC262C98B70}" type="presOf" srcId="{7C7F9214-6DC4-463B-BF63-88389ED46E25}" destId="{422339F2-7FF2-4C88-9D85-AB7278D99452}" srcOrd="0" destOrd="0" presId="urn:microsoft.com/office/officeart/2005/8/layout/process2"/>
    <dgm:cxn modelId="{1C093B2C-A268-45B1-8E28-80CD47661AEC}" type="presOf" srcId="{CB4119EF-85E2-4E3C-A4C3-81A39B12B66D}" destId="{90F21A7D-6D20-4926-98F7-9852FB0C5F15}" srcOrd="1" destOrd="0" presId="urn:microsoft.com/office/officeart/2005/8/layout/process2"/>
    <dgm:cxn modelId="{FF78100D-09CB-4E41-96AB-692CD70C24DE}" type="presOf" srcId="{E2795A72-8F87-4718-991F-1315A8CBBA63}" destId="{A64AD66C-A4BE-45C5-B1A0-A05C1441F9CA}" srcOrd="0" destOrd="0" presId="urn:microsoft.com/office/officeart/2005/8/layout/process2"/>
    <dgm:cxn modelId="{95B1796A-AB09-471F-89B8-2240533A0DEE}" type="presOf" srcId="{DC7E60F7-A7AA-4FC3-8BD5-E60FD345A170}" destId="{54A561EA-E9A2-4F4F-B0EB-4826E849C63C}" srcOrd="0" destOrd="0" presId="urn:microsoft.com/office/officeart/2005/8/layout/process2"/>
    <dgm:cxn modelId="{14E36774-E7AF-439F-8CD8-64353B25EDB7}" type="presOf" srcId="{3D0CEE68-DA91-4877-8F87-39DD3915B202}" destId="{B1AA9808-A510-4725-8688-F14A7AEA6E0F}" srcOrd="0" destOrd="0" presId="urn:microsoft.com/office/officeart/2005/8/layout/process2"/>
    <dgm:cxn modelId="{87B9A740-C593-484A-9054-F6016ECD2AF8}" srcId="{6C7C5F57-1929-4610-83EF-546C538137D5}" destId="{32D53FDA-097A-4DAF-A7A0-E246AB9BB96B}" srcOrd="4" destOrd="0" parTransId="{E29108CD-4F52-4358-A72F-49AE83F68154}" sibTransId="{0B09E8B5-4F86-46E2-B263-A2780A80AF2F}"/>
    <dgm:cxn modelId="{01D068E0-8375-49EB-8CBE-2151687BB0A1}" type="presOf" srcId="{CB4119EF-85E2-4E3C-A4C3-81A39B12B66D}" destId="{E6882F30-65EC-4827-A13B-E6776BCD7CBB}" srcOrd="0" destOrd="0" presId="urn:microsoft.com/office/officeart/2005/8/layout/process2"/>
    <dgm:cxn modelId="{3FBE4C29-A8B7-4191-BF69-50811C247357}" srcId="{6C7C5F57-1929-4610-83EF-546C538137D5}" destId="{E2795A72-8F87-4718-991F-1315A8CBBA63}" srcOrd="2" destOrd="0" parTransId="{B443221E-B979-4C14-A2E2-A2EE40848F71}" sibTransId="{CB4119EF-85E2-4E3C-A4C3-81A39B12B66D}"/>
    <dgm:cxn modelId="{07DC200D-FF63-4B3A-9B27-714C082FAAC2}" srcId="{6C7C5F57-1929-4610-83EF-546C538137D5}" destId="{B8D7E776-172C-4134-B4AB-544F39A6B062}" srcOrd="3" destOrd="0" parTransId="{C277B83A-E3E0-4068-86C7-74C682D08408}" sibTransId="{7C7F9214-6DC4-463B-BF63-88389ED46E25}"/>
    <dgm:cxn modelId="{922B930B-497D-473D-BA66-35070A7FB0A1}" type="presOf" srcId="{A08C16F3-7318-4E67-BCF3-7BD3A7A7908E}" destId="{1A8C6587-9F0D-461D-8722-45868E75B508}" srcOrd="1" destOrd="0" presId="urn:microsoft.com/office/officeart/2005/8/layout/process2"/>
    <dgm:cxn modelId="{E6B24D18-02CF-432B-8EB7-6C020B0615CD}" type="presOf" srcId="{6C7C5F57-1929-4610-83EF-546C538137D5}" destId="{ED20E906-02DC-4C7B-98C7-BCE0DB1E8977}" srcOrd="0" destOrd="0" presId="urn:microsoft.com/office/officeart/2005/8/layout/process2"/>
    <dgm:cxn modelId="{53CA6D10-8D19-4A5A-A117-F640916DE098}" type="presOf" srcId="{7C7F9214-6DC4-463B-BF63-88389ED46E25}" destId="{F9A92114-F8A3-4F53-B736-F364AAE88ECE}" srcOrd="1" destOrd="0" presId="urn:microsoft.com/office/officeart/2005/8/layout/process2"/>
    <dgm:cxn modelId="{05636AE7-3311-4E65-955E-60F26C83BD36}" srcId="{6C7C5F57-1929-4610-83EF-546C538137D5}" destId="{3D0CEE68-DA91-4877-8F87-39DD3915B202}" srcOrd="0" destOrd="0" parTransId="{36D36313-843D-4E2E-8841-70DAF2B05989}" sibTransId="{A08C16F3-7318-4E67-BCF3-7BD3A7A7908E}"/>
    <dgm:cxn modelId="{DB912350-304C-409A-93CA-35BAEBD5EBAA}" type="presOf" srcId="{32D53FDA-097A-4DAF-A7A0-E246AB9BB96B}" destId="{74B3393F-59EE-4D82-BB94-67C8334FF7BD}" srcOrd="0" destOrd="0" presId="urn:microsoft.com/office/officeart/2005/8/layout/process2"/>
    <dgm:cxn modelId="{A1B27290-6578-43A2-B970-A5ACC7A444A2}" type="presOf" srcId="{B8D7E776-172C-4134-B4AB-544F39A6B062}" destId="{8B252096-89E1-466F-B9EB-B34550663711}" srcOrd="0" destOrd="0" presId="urn:microsoft.com/office/officeart/2005/8/layout/process2"/>
    <dgm:cxn modelId="{C1EBAA10-3F10-4161-A542-00C3F77DC94E}" type="presOf" srcId="{5A98501F-4449-4BA4-99DF-4F2706C0EA10}" destId="{4B8F21CF-FDBC-46C9-8A73-002389B90C85}" srcOrd="0" destOrd="0" presId="urn:microsoft.com/office/officeart/2005/8/layout/process2"/>
    <dgm:cxn modelId="{9DEEF0B8-61D1-413D-A7E0-DDF42211D2B8}" srcId="{6C7C5F57-1929-4610-83EF-546C538137D5}" destId="{DC7E60F7-A7AA-4FC3-8BD5-E60FD345A170}" srcOrd="1" destOrd="0" parTransId="{344A9530-52B1-4731-91C0-A802456DBE56}" sibTransId="{5A98501F-4449-4BA4-99DF-4F2706C0EA10}"/>
    <dgm:cxn modelId="{06B907D6-3EF6-4B82-A88E-C85FD27480E8}" type="presParOf" srcId="{ED20E906-02DC-4C7B-98C7-BCE0DB1E8977}" destId="{B1AA9808-A510-4725-8688-F14A7AEA6E0F}" srcOrd="0" destOrd="0" presId="urn:microsoft.com/office/officeart/2005/8/layout/process2"/>
    <dgm:cxn modelId="{151BD450-E111-4488-BFAC-E422EA15313C}" type="presParOf" srcId="{ED20E906-02DC-4C7B-98C7-BCE0DB1E8977}" destId="{F893D4DA-9D10-46E3-892B-F53A9EB4DA7A}" srcOrd="1" destOrd="0" presId="urn:microsoft.com/office/officeart/2005/8/layout/process2"/>
    <dgm:cxn modelId="{27E05BC1-F343-4CCD-B505-31F20EC9F1A9}" type="presParOf" srcId="{F893D4DA-9D10-46E3-892B-F53A9EB4DA7A}" destId="{1A8C6587-9F0D-461D-8722-45868E75B508}" srcOrd="0" destOrd="0" presId="urn:microsoft.com/office/officeart/2005/8/layout/process2"/>
    <dgm:cxn modelId="{7ED3E7A9-BD15-4B43-9D98-747EE120C778}" type="presParOf" srcId="{ED20E906-02DC-4C7B-98C7-BCE0DB1E8977}" destId="{54A561EA-E9A2-4F4F-B0EB-4826E849C63C}" srcOrd="2" destOrd="0" presId="urn:microsoft.com/office/officeart/2005/8/layout/process2"/>
    <dgm:cxn modelId="{B587203B-514C-4CC3-821D-7B44981D64D8}" type="presParOf" srcId="{ED20E906-02DC-4C7B-98C7-BCE0DB1E8977}" destId="{4B8F21CF-FDBC-46C9-8A73-002389B90C85}" srcOrd="3" destOrd="0" presId="urn:microsoft.com/office/officeart/2005/8/layout/process2"/>
    <dgm:cxn modelId="{919E1273-9669-40BF-9767-834A403D08BD}" type="presParOf" srcId="{4B8F21CF-FDBC-46C9-8A73-002389B90C85}" destId="{1EE4AADE-0DB3-4E7B-BB8B-3057B956027F}" srcOrd="0" destOrd="0" presId="urn:microsoft.com/office/officeart/2005/8/layout/process2"/>
    <dgm:cxn modelId="{84915A54-4210-461C-8988-B85E732788CF}" type="presParOf" srcId="{ED20E906-02DC-4C7B-98C7-BCE0DB1E8977}" destId="{A64AD66C-A4BE-45C5-B1A0-A05C1441F9CA}" srcOrd="4" destOrd="0" presId="urn:microsoft.com/office/officeart/2005/8/layout/process2"/>
    <dgm:cxn modelId="{A3132055-CE30-4469-ACC4-D335359C4BCC}" type="presParOf" srcId="{ED20E906-02DC-4C7B-98C7-BCE0DB1E8977}" destId="{E6882F30-65EC-4827-A13B-E6776BCD7CBB}" srcOrd="5" destOrd="0" presId="urn:microsoft.com/office/officeart/2005/8/layout/process2"/>
    <dgm:cxn modelId="{5B0522FC-38E1-47F7-A7CE-AD958335638B}" type="presParOf" srcId="{E6882F30-65EC-4827-A13B-E6776BCD7CBB}" destId="{90F21A7D-6D20-4926-98F7-9852FB0C5F15}" srcOrd="0" destOrd="0" presId="urn:microsoft.com/office/officeart/2005/8/layout/process2"/>
    <dgm:cxn modelId="{7D06F811-5B53-4563-B7A6-C9AA39E1F0DE}" type="presParOf" srcId="{ED20E906-02DC-4C7B-98C7-BCE0DB1E8977}" destId="{8B252096-89E1-466F-B9EB-B34550663711}" srcOrd="6" destOrd="0" presId="urn:microsoft.com/office/officeart/2005/8/layout/process2"/>
    <dgm:cxn modelId="{25916189-3DFD-42B8-97F0-619B3ECA76E2}" type="presParOf" srcId="{ED20E906-02DC-4C7B-98C7-BCE0DB1E8977}" destId="{422339F2-7FF2-4C88-9D85-AB7278D99452}" srcOrd="7" destOrd="0" presId="urn:microsoft.com/office/officeart/2005/8/layout/process2"/>
    <dgm:cxn modelId="{D6962741-06BE-4F79-BD78-06BBFF9CDC3A}" type="presParOf" srcId="{422339F2-7FF2-4C88-9D85-AB7278D99452}" destId="{F9A92114-F8A3-4F53-B736-F364AAE88ECE}" srcOrd="0" destOrd="0" presId="urn:microsoft.com/office/officeart/2005/8/layout/process2"/>
    <dgm:cxn modelId="{6C48677A-30AD-4B0E-860C-20F95D7B0719}" type="presParOf" srcId="{ED20E906-02DC-4C7B-98C7-BCE0DB1E8977}" destId="{74B3393F-59EE-4D82-BB94-67C8334FF7B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19DAB-C5EC-4EA0-8047-0730B523A88B}">
      <dsp:nvSpPr>
        <dsp:cNvPr id="0" name=""/>
        <dsp:cNvSpPr/>
      </dsp:nvSpPr>
      <dsp:spPr>
        <a:xfrm>
          <a:off x="2009683" y="2304482"/>
          <a:ext cx="1386598" cy="13865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Вторая весна ИИ</a:t>
          </a:r>
          <a:endParaRPr lang="ru-RU" sz="1600" kern="12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sp:txBody>
      <dsp:txXfrm>
        <a:off x="2212746" y="2507545"/>
        <a:ext cx="980472" cy="980472"/>
      </dsp:txXfrm>
    </dsp:sp>
    <dsp:sp modelId="{AB2B9F19-EB19-450F-9F7C-E8831B3DFF0A}">
      <dsp:nvSpPr>
        <dsp:cNvPr id="0" name=""/>
        <dsp:cNvSpPr/>
      </dsp:nvSpPr>
      <dsp:spPr>
        <a:xfrm rot="16200000">
          <a:off x="2643457" y="2010661"/>
          <a:ext cx="119049" cy="369759"/>
        </a:xfrm>
        <a:prstGeom prst="lef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/>
          </a:endParaRPr>
        </a:p>
      </dsp:txBody>
      <dsp:txXfrm>
        <a:off x="2661315" y="2102471"/>
        <a:ext cx="83334" cy="221855"/>
      </dsp:txXfrm>
    </dsp:sp>
    <dsp:sp modelId="{AE9AB679-2655-4C12-BDB8-5E89CED8483F}">
      <dsp:nvSpPr>
        <dsp:cNvPr id="0" name=""/>
        <dsp:cNvSpPr/>
      </dsp:nvSpPr>
      <dsp:spPr>
        <a:xfrm>
          <a:off x="1503930" y="-318244"/>
          <a:ext cx="2398104" cy="23981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Создание новых моделей машинного обучения</a:t>
          </a:r>
          <a:endParaRPr lang="ru-RU" sz="1800" kern="12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sp:txBody>
      <dsp:txXfrm>
        <a:off x="1855124" y="32950"/>
        <a:ext cx="1695716" cy="1695716"/>
      </dsp:txXfrm>
    </dsp:sp>
    <dsp:sp modelId="{DB4CFBDC-6A8B-441F-B190-EF61B9BE571D}">
      <dsp:nvSpPr>
        <dsp:cNvPr id="0" name=""/>
        <dsp:cNvSpPr/>
      </dsp:nvSpPr>
      <dsp:spPr>
        <a:xfrm rot="1800000">
          <a:off x="3338218" y="3214022"/>
          <a:ext cx="119049" cy="369759"/>
        </a:xfrm>
        <a:prstGeom prst="lef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/>
          </a:endParaRPr>
        </a:p>
      </dsp:txBody>
      <dsp:txXfrm>
        <a:off x="3340610" y="3279045"/>
        <a:ext cx="83334" cy="221855"/>
      </dsp:txXfrm>
    </dsp:sp>
    <dsp:sp modelId="{775A0A58-231F-4EA2-825F-DC6ACB925CDE}">
      <dsp:nvSpPr>
        <dsp:cNvPr id="0" name=""/>
        <dsp:cNvSpPr/>
      </dsp:nvSpPr>
      <dsp:spPr>
        <a:xfrm>
          <a:off x="3337283" y="2857216"/>
          <a:ext cx="2398104" cy="23981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Рост вычислительных мощностей</a:t>
          </a:r>
          <a:endParaRPr lang="ru-RU" sz="1800" kern="12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sp:txBody>
      <dsp:txXfrm>
        <a:off x="3688477" y="3208410"/>
        <a:ext cx="1695716" cy="1695716"/>
      </dsp:txXfrm>
    </dsp:sp>
    <dsp:sp modelId="{FA658024-7148-4B76-93E3-D028B1E27C71}">
      <dsp:nvSpPr>
        <dsp:cNvPr id="0" name=""/>
        <dsp:cNvSpPr/>
      </dsp:nvSpPr>
      <dsp:spPr>
        <a:xfrm rot="9000000">
          <a:off x="1948696" y="3214022"/>
          <a:ext cx="119049" cy="369759"/>
        </a:xfrm>
        <a:prstGeom prst="lef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effectLst/>
          </a:endParaRPr>
        </a:p>
      </dsp:txBody>
      <dsp:txXfrm rot="10800000">
        <a:off x="1982019" y="3279045"/>
        <a:ext cx="83334" cy="221855"/>
      </dsp:txXfrm>
    </dsp:sp>
    <dsp:sp modelId="{A1DC2D7B-2D67-48F9-B2CF-5ED946CAAE99}">
      <dsp:nvSpPr>
        <dsp:cNvPr id="0" name=""/>
        <dsp:cNvSpPr/>
      </dsp:nvSpPr>
      <dsp:spPr>
        <a:xfrm>
          <a:off x="-329422" y="2857216"/>
          <a:ext cx="2398104" cy="23981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Yu Gothic UI Light" panose="020B0300000000000000" pitchFamily="34" charset="-128"/>
              <a:ea typeface="Yu Gothic UI Light" panose="020B0300000000000000" pitchFamily="34" charset="-128"/>
            </a:rPr>
            <a:t>Быстрое накопление массивов данных</a:t>
          </a:r>
          <a:endParaRPr lang="ru-RU" sz="1800" kern="1200" dirty="0">
            <a:effectLst/>
            <a:latin typeface="Yu Gothic UI Light" panose="020B0300000000000000" pitchFamily="34" charset="-128"/>
            <a:ea typeface="Yu Gothic UI Light" panose="020B0300000000000000" pitchFamily="34" charset="-128"/>
          </a:endParaRPr>
        </a:p>
      </dsp:txBody>
      <dsp:txXfrm>
        <a:off x="21772" y="3208410"/>
        <a:ext cx="1695716" cy="1695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A9808-A510-4725-8688-F14A7AEA6E0F}">
      <dsp:nvSpPr>
        <dsp:cNvPr id="0" name=""/>
        <dsp:cNvSpPr/>
      </dsp:nvSpPr>
      <dsp:spPr>
        <a:xfrm>
          <a:off x="0" y="645"/>
          <a:ext cx="3865221" cy="754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effectLst/>
            </a:rPr>
            <a:t>1940—1960: </a:t>
          </a:r>
          <a:r>
            <a:rPr lang="ru-RU" sz="1400" kern="1200" dirty="0" smtClean="0">
              <a:effectLst/>
            </a:rPr>
            <a:t>создание первых нейронных сетей</a:t>
          </a:r>
          <a:endParaRPr lang="ru-RU" sz="1400" kern="1200" dirty="0">
            <a:effectLst/>
          </a:endParaRPr>
        </a:p>
      </dsp:txBody>
      <dsp:txXfrm>
        <a:off x="22105" y="22750"/>
        <a:ext cx="3821011" cy="710495"/>
      </dsp:txXfrm>
    </dsp:sp>
    <dsp:sp modelId="{F893D4DA-9D10-46E3-892B-F53A9EB4DA7A}">
      <dsp:nvSpPr>
        <dsp:cNvPr id="0" name=""/>
        <dsp:cNvSpPr/>
      </dsp:nvSpPr>
      <dsp:spPr>
        <a:xfrm rot="5400000">
          <a:off x="1791103" y="774218"/>
          <a:ext cx="283014" cy="33961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830725" y="802519"/>
        <a:ext cx="203771" cy="198110"/>
      </dsp:txXfrm>
    </dsp:sp>
    <dsp:sp modelId="{54A561EA-E9A2-4F4F-B0EB-4826E849C63C}">
      <dsp:nvSpPr>
        <dsp:cNvPr id="0" name=""/>
        <dsp:cNvSpPr/>
      </dsp:nvSpPr>
      <dsp:spPr>
        <a:xfrm>
          <a:off x="0" y="1132704"/>
          <a:ext cx="3865221" cy="754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/>
            </a:rPr>
            <a:t>1970—1990: «зима ИИ»</a:t>
          </a:r>
          <a:endParaRPr lang="ru-RU" sz="1400" kern="1200" dirty="0">
            <a:effectLst/>
          </a:endParaRPr>
        </a:p>
      </dsp:txBody>
      <dsp:txXfrm>
        <a:off x="22105" y="1154809"/>
        <a:ext cx="3821011" cy="710495"/>
      </dsp:txXfrm>
    </dsp:sp>
    <dsp:sp modelId="{4B8F21CF-FDBC-46C9-8A73-002389B90C85}">
      <dsp:nvSpPr>
        <dsp:cNvPr id="0" name=""/>
        <dsp:cNvSpPr/>
      </dsp:nvSpPr>
      <dsp:spPr>
        <a:xfrm rot="5400000">
          <a:off x="1791103" y="1906277"/>
          <a:ext cx="283014" cy="33961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830725" y="1934578"/>
        <a:ext cx="203771" cy="198110"/>
      </dsp:txXfrm>
    </dsp:sp>
    <dsp:sp modelId="{A64AD66C-A4BE-45C5-B1A0-A05C1441F9CA}">
      <dsp:nvSpPr>
        <dsp:cNvPr id="0" name=""/>
        <dsp:cNvSpPr/>
      </dsp:nvSpPr>
      <dsp:spPr>
        <a:xfrm>
          <a:off x="0" y="2264763"/>
          <a:ext cx="3865221" cy="754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/>
            </a:rPr>
            <a:t>1980—2000: создание алгоритмов, лежащих в основе современной «весны ИИ»</a:t>
          </a:r>
          <a:endParaRPr lang="ru-RU" sz="1400" kern="1200" dirty="0">
            <a:effectLst/>
          </a:endParaRPr>
        </a:p>
      </dsp:txBody>
      <dsp:txXfrm>
        <a:off x="22105" y="2286868"/>
        <a:ext cx="3821011" cy="710495"/>
      </dsp:txXfrm>
    </dsp:sp>
    <dsp:sp modelId="{E6882F30-65EC-4827-A13B-E6776BCD7CBB}">
      <dsp:nvSpPr>
        <dsp:cNvPr id="0" name=""/>
        <dsp:cNvSpPr/>
      </dsp:nvSpPr>
      <dsp:spPr>
        <a:xfrm rot="5400000">
          <a:off x="1791103" y="3038336"/>
          <a:ext cx="283014" cy="33961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830725" y="3066637"/>
        <a:ext cx="203771" cy="198110"/>
      </dsp:txXfrm>
    </dsp:sp>
    <dsp:sp modelId="{8B252096-89E1-466F-B9EB-B34550663711}">
      <dsp:nvSpPr>
        <dsp:cNvPr id="0" name=""/>
        <dsp:cNvSpPr/>
      </dsp:nvSpPr>
      <dsp:spPr>
        <a:xfrm>
          <a:off x="0" y="3396821"/>
          <a:ext cx="3865221" cy="754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/>
            </a:rPr>
            <a:t>2010+ — ряд зрелищных демонстраций возможностей ИИ</a:t>
          </a:r>
          <a:endParaRPr lang="ru-RU" sz="1400" kern="1200" dirty="0">
            <a:effectLst/>
          </a:endParaRPr>
        </a:p>
      </dsp:txBody>
      <dsp:txXfrm>
        <a:off x="22105" y="3418926"/>
        <a:ext cx="3821011" cy="710495"/>
      </dsp:txXfrm>
    </dsp:sp>
    <dsp:sp modelId="{422339F2-7FF2-4C88-9D85-AB7278D99452}">
      <dsp:nvSpPr>
        <dsp:cNvPr id="0" name=""/>
        <dsp:cNvSpPr/>
      </dsp:nvSpPr>
      <dsp:spPr>
        <a:xfrm rot="5400000">
          <a:off x="1791103" y="4170395"/>
          <a:ext cx="283014" cy="33961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830725" y="4198696"/>
        <a:ext cx="203771" cy="198110"/>
      </dsp:txXfrm>
    </dsp:sp>
    <dsp:sp modelId="{74B3393F-59EE-4D82-BB94-67C8334FF7BD}">
      <dsp:nvSpPr>
        <dsp:cNvPr id="0" name=""/>
        <dsp:cNvSpPr/>
      </dsp:nvSpPr>
      <dsp:spPr>
        <a:xfrm>
          <a:off x="0" y="4528880"/>
          <a:ext cx="3865221" cy="754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/>
            </a:rPr>
            <a:t>2016+ — инвестиционный и медиа-бум</a:t>
          </a:r>
          <a:endParaRPr lang="ru-RU" sz="1400" kern="1200" dirty="0">
            <a:effectLst/>
          </a:endParaRPr>
        </a:p>
      </dsp:txBody>
      <dsp:txXfrm>
        <a:off x="22105" y="4550985"/>
        <a:ext cx="3821011" cy="710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0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3764"/>
          </a:xfrm>
        </p:spPr>
        <p:txBody>
          <a:bodyPr>
            <a:normAutofit/>
          </a:bodyPr>
          <a:lstStyle>
            <a:lvl1pPr>
              <a:defRPr sz="2400" b="0">
                <a:latin typeface="Bebas Neue Bold" panose="020B0606020202050201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A8A8-4094-44C0-8E66-52AF14D06D39}" type="datetimeFigureOut">
              <a:rPr lang="ru-RU" smtClean="0"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речи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7" y="878890"/>
            <a:ext cx="6937664" cy="46204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201" y="878890"/>
            <a:ext cx="320386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октябре 2016 года команда разработчиков из подразделения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занимающегося исследованиями в области искусственного интеллекта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Artificial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Intelligence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Research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сообщила о создании системы распознавания речи, которая делает то же или даже меньшее количество ошибок, чем люди, профессионально выполняющие эту работу. Исследователи сообщили о том, что пословная вероятность ошибки снизилась до 5,9% по сравнению с 6,3%, результатом, о котором сообщалось ещё в прошлом месяце.</a:t>
            </a:r>
          </a:p>
        </p:txBody>
      </p:sp>
    </p:spTree>
    <p:extLst>
      <p:ext uri="{BB962C8B-B14F-4D97-AF65-F5344CB8AC3E}">
        <p14:creationId xmlns:p14="http://schemas.microsoft.com/office/powerpoint/2010/main" val="39359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речи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8261197" cy="54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Машинный перевод: </a:t>
            </a:r>
            <a:r>
              <a:rPr lang="en-US" dirty="0" smtClean="0"/>
              <a:t>State of the art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37163" y="878890"/>
            <a:ext cx="6106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перевела свой сервис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Translate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глубинное обучение.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предварительным оценкам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обеспечивает гораздо лучшее качество перевода, чем обычные статистические методы.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Перед запуском нейронной сети, её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опробовали в сложнейшей языковой паре английский — китайский,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сразу на 60% снизила количество ошибок перевода.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1"/>
            <a:ext cx="4272643" cy="3163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163" y="3162537"/>
            <a:ext cx="6116637" cy="3274631"/>
          </a:xfrm>
          <a:prstGeom prst="rect">
            <a:avLst/>
          </a:prstGeom>
        </p:spPr>
      </p:pic>
      <p:pic>
        <p:nvPicPr>
          <p:cNvPr id="4" name="image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4186655"/>
            <a:ext cx="4257128" cy="22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о классических техниках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38200" y="878890"/>
            <a:ext cx="1052351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«Дар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напрасный, дар случайный, жизнь, зачем ты мне дана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?»</a:t>
            </a:r>
          </a:p>
          <a:p>
            <a:pPr indent="363538"/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en-US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Bag of words</a:t>
            </a:r>
          </a:p>
          <a:p>
            <a:pPr indent="363538"/>
            <a:endParaRPr lang="ru-RU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{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дар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2,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напрасный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случайный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жизнь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зачем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ты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мне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дана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 }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en-US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N-Gram</a:t>
            </a:r>
          </a:p>
          <a:p>
            <a:pPr indent="363538"/>
            <a:endParaRPr lang="en-US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{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дар напрасный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напрасный дар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дар случайный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случайный жизнь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жизнь зачем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зачем ты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ты мне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1, ‘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мне дана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’: 1 }</a:t>
            </a:r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en-US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One-hot vectors</a:t>
            </a:r>
          </a:p>
          <a:p>
            <a:pPr indent="363538"/>
            <a:endParaRPr lang="en-US" sz="1600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ар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10000000,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напрасный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01000000,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случайный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00100000,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жизнь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00010000,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зачем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00001000 …</a:t>
            </a:r>
          </a:p>
          <a:p>
            <a:pPr indent="363538"/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63538"/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Недостатки</a:t>
            </a:r>
          </a:p>
          <a:p>
            <a:pPr indent="363538"/>
            <a:endParaRPr lang="ru-RU" sz="1600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marL="355600" indent="274638">
              <a:buFont typeface="Wingdings" panose="05000000000000000000" pitchFamily="2" charset="2"/>
              <a:buChar char="q"/>
              <a:tabLst>
                <a:tab pos="893763" algn="l"/>
              </a:tabLst>
            </a:pP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 учитываются семантические отношения между словами.</a:t>
            </a:r>
          </a:p>
          <a:p>
            <a:pPr marL="355600" indent="274638">
              <a:buFont typeface="Wingdings" panose="05000000000000000000" pitchFamily="2" charset="2"/>
              <a:buChar char="q"/>
              <a:tabLst>
                <a:tab pos="893763" algn="l"/>
              </a:tabLst>
            </a:pP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Данные крайне разрежены из-за большого числа измерений.</a:t>
            </a:r>
          </a:p>
          <a:p>
            <a:pPr marL="355600" indent="274638">
              <a:buFont typeface="Wingdings" panose="05000000000000000000" pitchFamily="2" charset="2"/>
              <a:buChar char="q"/>
              <a:tabLst>
                <a:tab pos="893763" algn="l"/>
              </a:tabLst>
            </a:pP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Усложнение моделей, построенных на данных представлениях, не приводит к существенному прогрессу.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Автокодировщик</a:t>
            </a:r>
            <a:r>
              <a:rPr lang="ru-RU" dirty="0" smtClean="0"/>
              <a:t> (</a:t>
            </a:r>
            <a:r>
              <a:rPr lang="en-US" dirty="0" err="1" smtClean="0"/>
              <a:t>AUTOENCODER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6622472" cy="3769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29" y="5010302"/>
            <a:ext cx="5457072" cy="113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302"/>
            <a:ext cx="4544291" cy="1074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49" y="878890"/>
            <a:ext cx="2895751" cy="3132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58049" y="4064682"/>
            <a:ext cx="2895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Дана Гарри </a:t>
            </a:r>
            <a:r>
              <a:rPr lang="ru-RU" sz="14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Баллард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129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01360" y="878890"/>
            <a:ext cx="822960" cy="797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Контекст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838200" y="878890"/>
            <a:ext cx="10523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«Дар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напрасный, дар случайный, жизнь, зачем ты мне 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дана»</a:t>
            </a:r>
            <a:endParaRPr lang="ru-RU" sz="2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666000"/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«Жизнью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дайте ж насладиться; жизнь, увы, не вечный 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дар»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5120640" y="1828800"/>
            <a:ext cx="1092200" cy="394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212840" y="1828801"/>
            <a:ext cx="1102360" cy="39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653082" y="2342564"/>
            <a:ext cx="5119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Эти слова характеризуют слово «жизнь»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3064489"/>
            <a:ext cx="10523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Удачная интуитивная гипотеза: </a:t>
            </a:r>
            <a:r>
              <a:rPr lang="ru-RU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статистические свойства контекстов определяют семантику слова.</a:t>
            </a:r>
            <a:endParaRPr lang="en-US" b="1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/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/>
            <a:r>
              <a:rPr lang="fr-FR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Yoshua </a:t>
            </a:r>
            <a:r>
              <a:rPr lang="fr-FR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Bengio, Réjean Ducharme, Pascal Vincent, Christian Jauvin. A Neural Probabilistic Language Model (2003</a:t>
            </a:r>
            <a:r>
              <a:rPr lang="fr-FR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):</a:t>
            </a:r>
          </a:p>
          <a:p>
            <a:pPr indent="355600"/>
            <a:endParaRPr lang="fr-FR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/>
            <a:r>
              <a:rPr lang="en-US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Word </a:t>
            </a:r>
            <a:r>
              <a:rPr lang="en-US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features (feature </a:t>
            </a:r>
            <a:r>
              <a:rPr lang="en-US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vector)</a:t>
            </a:r>
          </a:p>
          <a:p>
            <a:pPr indent="355600"/>
            <a:endParaRPr lang="en-US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/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candy 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= {0.124, -0.553, 0.923, 0.345, -0.009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482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Контекст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38200" y="878890"/>
            <a:ext cx="59791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fr-FR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Tomas </a:t>
            </a:r>
            <a:r>
              <a:rPr lang="fr-FR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Mikolov, Wen-tau Yih, Geoffrey Zweig. Linguistic Regularities in Continuous Space Word </a:t>
            </a:r>
            <a:r>
              <a:rPr lang="fr-FR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Representations.</a:t>
            </a:r>
            <a:endParaRPr lang="ru-RU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/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 algn="just"/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Word2vec — программный инструмент анализа семантики естественных языков, основанный на нейронных сетях; разработан группой исследователей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2013 году. Работу над проектом возглавил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Томаш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Миколов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(ныне работает в 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Facebook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 Word2vec принимает большой текстовый корпус в качестве входных данных и сопоставляет каждому слову вектор, выдавая координаты слов на выходе.</a:t>
            </a:r>
          </a:p>
          <a:p>
            <a:pPr indent="355600" algn="just"/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Полученные представления векторов-слов позволяют вычислять «семантическое расстояние» между словами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 algn="just"/>
            <a:endParaRPr lang="en-US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pPr indent="355600" algn="just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Альтернативные решения: </a:t>
            </a:r>
            <a:r>
              <a:rPr lang="en-US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GloVe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en-US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Lebret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/</a:t>
            </a:r>
            <a:r>
              <a:rPr lang="en-US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Collobert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Luke </a:t>
            </a:r>
            <a:r>
              <a:rPr lang="en-US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Vilnis's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density based word </a:t>
            </a:r>
            <a:r>
              <a:rPr lang="en-US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embeddings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т.п.</a:t>
            </a:r>
            <a:endParaRPr lang="fr-FR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62" y="87889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8200" y="1048717"/>
            <a:ext cx="10144760" cy="5122500"/>
            <a:chOff x="838200" y="1048717"/>
            <a:chExt cx="10144760" cy="5122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048717"/>
              <a:ext cx="9712340" cy="5122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26479" y="2026024"/>
              <a:ext cx="9914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r"/>
              <a:r>
                <a:rPr lang="ru-RU" b="1" dirty="0" smtClean="0"/>
                <a:t>толстый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08241" y="1477384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толще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38724" y="2574664"/>
              <a:ext cx="1444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толстейший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63360" y="3180648"/>
              <a:ext cx="10706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быстрый</a:t>
              </a:r>
              <a:endParaRPr lang="ru-RU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94321" y="2599168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быстрее</a:t>
              </a:r>
              <a:endParaRPr lang="ru-RU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67520" y="4038951"/>
              <a:ext cx="147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быстрейший</a:t>
              </a:r>
              <a:endParaRPr lang="ru-RU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99200" y="4306600"/>
              <a:ext cx="11074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длинный</a:t>
              </a:r>
              <a:endParaRPr lang="ru-RU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40320" y="3720952"/>
              <a:ext cx="10972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длиннее</a:t>
              </a:r>
              <a:endParaRPr lang="ru-RU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59519" y="5148250"/>
              <a:ext cx="15036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длиннейший</a:t>
              </a:r>
              <a:endParaRPr lang="ru-RU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15716" y="4022815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он</a:t>
              </a:r>
              <a:endParaRPr lang="ru-RU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87384" y="4341943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она</a:t>
              </a:r>
              <a:endParaRPr lang="ru-RU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9705" y="5020243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его</a:t>
              </a:r>
              <a:endParaRPr lang="ru-RU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2599" y="5308212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её</a:t>
              </a:r>
              <a:endParaRPr lang="ru-RU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09808" y="1877930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r"/>
              <a:r>
                <a:rPr lang="ru-RU" b="1" dirty="0" smtClean="0"/>
                <a:t>отец</a:t>
              </a:r>
              <a:endParaRPr lang="ru-RU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4080" y="1420325"/>
              <a:ext cx="1089212" cy="316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девочка</a:t>
              </a:r>
              <a:endParaRPr lang="ru-RU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20572" y="2156789"/>
              <a:ext cx="5871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ru-RU" b="1" dirty="0" smtClean="0"/>
                <a:t>сын</a:t>
              </a:r>
              <a:endParaRPr lang="ru-RU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08401" y="2798857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r"/>
              <a:r>
                <a:rPr lang="ru-RU" b="1" dirty="0" smtClean="0"/>
                <a:t>мать</a:t>
              </a:r>
              <a:endParaRPr lang="ru-RU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6196" y="2354873"/>
              <a:ext cx="1055446" cy="2892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мальчик</a:t>
              </a:r>
              <a:endParaRPr lang="ru-RU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52230" y="3056346"/>
              <a:ext cx="11603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ru-RU" b="1" dirty="0" smtClean="0"/>
                <a:t>дочь</a:t>
              </a:r>
              <a:endParaRPr lang="ru-RU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94112" y="1237924"/>
              <a:ext cx="1148528" cy="357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женщина</a:t>
              </a:r>
              <a:endParaRPr lang="ru-RU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81760" y="1493520"/>
              <a:ext cx="1123577" cy="220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мужчина</a:t>
              </a:r>
              <a:endParaRPr lang="ru-RU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37746" y="2209657"/>
              <a:ext cx="1148528" cy="357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королева</a:t>
              </a:r>
              <a:endParaRPr lang="ru-RU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25394" y="2465253"/>
              <a:ext cx="1123577" cy="2205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король</a:t>
              </a:r>
              <a:endParaRPr lang="ru-RU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34613" y="2314808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кот</a:t>
              </a:r>
              <a:endParaRPr lang="ru-RU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63154" y="2823487"/>
              <a:ext cx="8843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собака</a:t>
              </a:r>
              <a:endParaRPr lang="ru-RU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66240" y="3144172"/>
              <a:ext cx="9017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кошки</a:t>
              </a:r>
              <a:endParaRPr lang="ru-RU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296" y="3602493"/>
              <a:ext cx="1011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собаки</a:t>
              </a:r>
              <a:endParaRPr lang="ru-RU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62032" y="3440138"/>
              <a:ext cx="1087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Франция</a:t>
              </a:r>
              <a:endParaRPr lang="ru-RU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29280" y="3715407"/>
              <a:ext cx="1087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ru-RU" b="1" dirty="0" smtClean="0"/>
                <a:t>Англия</a:t>
              </a:r>
              <a:endParaRPr lang="ru-RU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76184" y="4419541"/>
              <a:ext cx="1087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ru-RU" b="1" dirty="0" smtClean="0"/>
                <a:t>Италия</a:t>
              </a:r>
              <a:endParaRPr lang="ru-RU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72136" y="4458172"/>
              <a:ext cx="8797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Париж</a:t>
              </a:r>
              <a:endParaRPr lang="ru-RU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72155" y="4767962"/>
              <a:ext cx="1087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Лондон</a:t>
              </a:r>
              <a:endParaRPr lang="ru-RU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287720" y="5469589"/>
              <a:ext cx="1087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ru-RU" b="1" dirty="0" smtClean="0"/>
                <a:t>Рим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714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"/>
          <a:stretch/>
        </p:blipFill>
        <p:spPr>
          <a:xfrm>
            <a:off x="838200" y="878889"/>
            <a:ext cx="8905240" cy="54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8890"/>
            <a:ext cx="8153400" cy="54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SPRING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72476688"/>
              </p:ext>
            </p:extLst>
          </p:nvPr>
        </p:nvGraphicFramePr>
        <p:xfrm>
          <a:off x="735061" y="1093509"/>
          <a:ext cx="5405965" cy="4937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27034744"/>
              </p:ext>
            </p:extLst>
          </p:nvPr>
        </p:nvGraphicFramePr>
        <p:xfrm>
          <a:off x="7488579" y="878890"/>
          <a:ext cx="3865221" cy="528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811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64400" y="878890"/>
            <a:ext cx="408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чём разница между снеговиком и снежной бабой? — Снежные яйца (</a:t>
            </a:r>
            <a:r>
              <a:rPr lang="ru-RU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snowballs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)»</a:t>
            </a:r>
          </a:p>
          <a:p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Люблю своих любовниц так же, как люблю кофе. Терпеть его не могу</a:t>
            </a:r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</a:t>
            </a:r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© 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LSTM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61912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Подписывание</a:t>
            </a:r>
            <a:r>
              <a:rPr lang="ru-RU" dirty="0" smtClean="0"/>
              <a:t> изображений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8"/>
          <a:stretch/>
        </p:blipFill>
        <p:spPr>
          <a:xfrm>
            <a:off x="931717" y="878890"/>
            <a:ext cx="9615055" cy="56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Dream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8057416" cy="50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Генеративные модели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7614"/>
            <a:ext cx="2415906" cy="241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b="6473"/>
          <a:stretch/>
        </p:blipFill>
        <p:spPr>
          <a:xfrm>
            <a:off x="841311" y="1047750"/>
            <a:ext cx="2412711" cy="2466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93" y="1037347"/>
            <a:ext cx="3877754" cy="5115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8" y="1047750"/>
            <a:ext cx="3335482" cy="51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7100454" cy="53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8995065" cy="53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95509" cy="53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74727" cy="53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7105838" cy="53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8960427" cy="53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Обратное распространение ошибки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"/>
          <a:stretch/>
        </p:blipFill>
        <p:spPr>
          <a:xfrm>
            <a:off x="838200" y="878890"/>
            <a:ext cx="7687236" cy="3852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90809" y="3326098"/>
            <a:ext cx="1762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 Джон </a:t>
            </a:r>
            <a:r>
              <a:rPr lang="ru-RU" sz="14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Вербос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4731472"/>
            <a:ext cx="76872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Метод обратного распространения ошибки (англ.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backpropagation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— метод обучения многослойного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перцептрона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Впервые метод был описан в 1974 г. Александром Ивановичем Галушкиным, а также независимо в том же году Полом Джоном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Вербосом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Основная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идея метода состоит в распространении сигналов ошибки от выходов сети к её 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входам.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Для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возможности применения метода обратного распространения ошибки передаточная функция нейронов должна быть дифференцируема. 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15200"/>
          <a:stretch/>
        </p:blipFill>
        <p:spPr>
          <a:xfrm>
            <a:off x="9590809" y="1075746"/>
            <a:ext cx="1762991" cy="2250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33" y="3697750"/>
            <a:ext cx="1780667" cy="20764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590809" y="5786088"/>
            <a:ext cx="1762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Александр Иванович Галушкин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6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Генеративные модели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9178636" cy="54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Генеративные состязательные сети (</a:t>
            </a:r>
            <a:r>
              <a:rPr lang="en-US" dirty="0" smtClean="0"/>
              <a:t>Generative adversarial networks)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89"/>
            <a:ext cx="10445913" cy="45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Колоризация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5313218" cy="177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9963"/>
            <a:ext cx="5313218" cy="1771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1036"/>
            <a:ext cx="5313218" cy="1771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/>
          <a:stretch/>
        </p:blipFill>
        <p:spPr>
          <a:xfrm>
            <a:off x="6289964" y="878890"/>
            <a:ext cx="5063836" cy="282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9964" y="3707484"/>
            <a:ext cx="5063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Программист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Райан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Дал создал систему для автоматической раскраски снимков на основе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своей работе Дал использовал такую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сверточную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сеть с четырьмя 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слоями. Для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обучения Дал использовал обычные обесцвеченные цветные фотографии. 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словам самого разработчика, система еще далека от идеала: например, при раскраске предметов, которые могут быть разных цветов (скажем, автомобиля) система усредняет цвета. В результате машины на раскрашенных фотографиях оказываются «невероятных ярких» цветов.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Аналогичный проект разрабатывается исследователями из Калифорнийского университета в Беркли. </a:t>
            </a:r>
          </a:p>
        </p:txBody>
      </p:sp>
    </p:spTree>
    <p:extLst>
      <p:ext uri="{BB962C8B-B14F-4D97-AF65-F5344CB8AC3E}">
        <p14:creationId xmlns:p14="http://schemas.microsoft.com/office/powerpoint/2010/main" val="24069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Yahoo's NSFW Neural Network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r="22116"/>
          <a:stretch/>
        </p:blipFill>
        <p:spPr>
          <a:xfrm>
            <a:off x="838199" y="1013385"/>
            <a:ext cx="5055319" cy="51184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r="23750"/>
          <a:stretch/>
        </p:blipFill>
        <p:spPr>
          <a:xfrm>
            <a:off x="6283792" y="878890"/>
            <a:ext cx="5070008" cy="54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машинный перевод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909" y="4639168"/>
            <a:ext cx="6677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собирается полностью перевести сервис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Translate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глубинное обучение.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предварительным оценкам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обеспечивает гораздо лучшее качество перевода, чем обычные статистические методы. Её уже опробовали в сложнейшей языковой паре английский — китайский,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сразу на 60% снизила количество ошибок перевода.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46" y="878889"/>
            <a:ext cx="4876098" cy="3609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3580257" cy="2685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5"/>
          <a:stretch/>
        </p:blipFill>
        <p:spPr>
          <a:xfrm>
            <a:off x="838200" y="3793610"/>
            <a:ext cx="3580257" cy="24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Разговорные модели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3052482" cy="5426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38" y="878889"/>
            <a:ext cx="5014017" cy="57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человеческой активности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/>
        </p:blipFill>
        <p:spPr>
          <a:xfrm>
            <a:off x="838200" y="878890"/>
            <a:ext cx="7848600" cy="54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Оборудование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51372"/>
            <a:ext cx="1230196" cy="812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5" t="22046" r="8588" b="28788"/>
          <a:stretch/>
        </p:blipFill>
        <p:spPr>
          <a:xfrm>
            <a:off x="838201" y="2436859"/>
            <a:ext cx="1230196" cy="961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9879"/>
          <a:stretch/>
        </p:blipFill>
        <p:spPr>
          <a:xfrm>
            <a:off x="838200" y="4391864"/>
            <a:ext cx="1233898" cy="767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69" y="1236388"/>
            <a:ext cx="1349960" cy="496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67" y="4276777"/>
            <a:ext cx="1349959" cy="994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3" b="30371"/>
          <a:stretch/>
        </p:blipFill>
        <p:spPr>
          <a:xfrm>
            <a:off x="4143210" y="1226903"/>
            <a:ext cx="1628766" cy="605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489387"/>
            <a:ext cx="1628765" cy="916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74" y="881391"/>
            <a:ext cx="1269865" cy="4359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3" y="1391303"/>
            <a:ext cx="1552409" cy="5834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69" y="1205048"/>
            <a:ext cx="1395265" cy="549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r="16946"/>
          <a:stretch/>
        </p:blipFill>
        <p:spPr>
          <a:xfrm>
            <a:off x="8151169" y="2428377"/>
            <a:ext cx="1401730" cy="10409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1" y="1054426"/>
            <a:ext cx="1443318" cy="3449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8349"/>
          <a:stretch/>
        </p:blipFill>
        <p:spPr>
          <a:xfrm>
            <a:off x="9895421" y="1416423"/>
            <a:ext cx="1501247" cy="4575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8200" y="5163667"/>
            <a:ext cx="123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LOIHI</a:t>
            </a:r>
            <a:endParaRPr lang="ru-RU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7269" y="5271247"/>
            <a:ext cx="123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TrueNorth</a:t>
            </a:r>
            <a:endParaRPr lang="ru-RU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2494" y="3397950"/>
            <a:ext cx="123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TPU</a:t>
            </a:r>
            <a:endParaRPr lang="ru-RU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3702" y="3397950"/>
            <a:ext cx="123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Volta</a:t>
            </a:r>
            <a:endParaRPr lang="ru-RU" b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28663" y="2736230"/>
            <a:ext cx="8787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</a:t>
            </a:r>
            <a:endParaRPr lang="ru-RU" sz="1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296638" y="2736230"/>
            <a:ext cx="8787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</a:t>
            </a:r>
            <a:endParaRPr lang="ru-RU" sz="1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9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977" y="2361106"/>
            <a:ext cx="89274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0" dirty="0">
                <a:latin typeface="Bebas Neue Bold" panose="020B0606020202050201" pitchFamily="34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2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025235"/>
            <a:ext cx="4894119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Сверточные</a:t>
            </a:r>
            <a:r>
              <a:rPr lang="ru-RU" dirty="0" smtClean="0"/>
              <a:t> нейронные сети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5864"/>
            <a:ext cx="6858957" cy="2210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422946"/>
            <a:ext cx="68589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Свёрточные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нейронные сети — особая архитектура нейронных сетей, предложенная американским ученым французского происхождения Яном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вдохновленным работами нобелевских лауреатов в области медицины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Торстеном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Нильсом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Визелем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Дэвидом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Хьюбелом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Эти ученые исследовали зрительную кору головного мозга кошки и обнаружили, что существуют так называемые простые клетки, которые особо сильно реагируют на прямые линии под разными углами и сложные клетки, которые реагируют на движение линий в одном направлении.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Идея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 заключается в чередовании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(C-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субдискретизирующих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(S-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и наличии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полносвязных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(F-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слоев на выходе.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9917"/>
          <a:stretch/>
        </p:blipFill>
        <p:spPr>
          <a:xfrm>
            <a:off x="8210433" y="878890"/>
            <a:ext cx="3143367" cy="33458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10433" y="4390120"/>
            <a:ext cx="3143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Yann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LeCun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— французский учёный в области информатики, основные сферы деятельности — машинное обучение, компьютерное зрение, мобильная робототехника и вычислительная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нейробиология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текста</a:t>
            </a:r>
            <a:r>
              <a:rPr lang="en-US" dirty="0" smtClean="0"/>
              <a:t>: MNIST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7"/>
          <a:stretch/>
        </p:blipFill>
        <p:spPr>
          <a:xfrm>
            <a:off x="838200" y="1050059"/>
            <a:ext cx="3370118" cy="4965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r="3063"/>
          <a:stretch/>
        </p:blipFill>
        <p:spPr>
          <a:xfrm>
            <a:off x="4291147" y="1050059"/>
            <a:ext cx="706265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образов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4350"/>
          <a:stretch/>
        </p:blipFill>
        <p:spPr>
          <a:xfrm>
            <a:off x="838199" y="1081901"/>
            <a:ext cx="6145307" cy="5471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344" y="1081903"/>
            <a:ext cx="4079456" cy="22708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344" y="3562199"/>
            <a:ext cx="4079456" cy="26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Обучение рекуррентных сетей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0"/>
          <a:stretch/>
        </p:blipFill>
        <p:spPr>
          <a:xfrm>
            <a:off x="838199" y="1174726"/>
            <a:ext cx="10404665" cy="47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рекуррентных сетей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10518099" cy="42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short-term memory (</a:t>
            </a:r>
            <a:r>
              <a:rPr lang="ru-RU" dirty="0" smtClean="0"/>
              <a:t>Долгая краткосрочная память)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6563605" cy="36099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4751708"/>
            <a:ext cx="10515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Долгая краткосрочная память — разновидность архитектуры рекуррентных нейронных сетей, предложенная в 1997 году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Сеппом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Хохрайтером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Юргеном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Шмидхубером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Как и большинство рекуррентных нейронных сетей,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LSTM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-сеть является универсальной в том смысле, что при достаточном числе элементов сети она может выполнить любое вычисление, на которое способен обычный компьютер, для чего необходима соответствующая матрица весов, которая может рассматриваться как программа. В отличие от традиционных рекуррентных нейронных сетей,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LSTM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-сеть хорошо приспособлена к обучению на задачах классификации, обработки и прогнозирования временных рядов в случаях, когда важные события разделены временными лагами с неопределённой продолжительностью и границами.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62" y="878890"/>
            <a:ext cx="3319037" cy="33190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34761" y="4188471"/>
            <a:ext cx="3319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Юрген </a:t>
            </a:r>
            <a:r>
              <a:rPr lang="ru-RU" sz="14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Шмидхубер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88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40520</TotalTime>
  <Words>1154</Words>
  <Application>Microsoft Office PowerPoint</Application>
  <PresentationFormat>Широкоэкранный</PresentationFormat>
  <Paragraphs>142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Bebas Neue Bold</vt:lpstr>
      <vt:lpstr>Calibri Light</vt:lpstr>
      <vt:lpstr>Wingdings</vt:lpstr>
      <vt:lpstr>Arial</vt:lpstr>
      <vt:lpstr>Calibri</vt:lpstr>
      <vt:lpstr>Yu Gothic UI Light</vt:lpstr>
      <vt:lpstr>Adobe Gurmukhi</vt:lpstr>
      <vt:lpstr>Тема Office</vt:lpstr>
      <vt:lpstr>Презентация PowerPoint</vt:lpstr>
      <vt:lpstr>AI SPRING</vt:lpstr>
      <vt:lpstr>Обратное распространение ошибки</vt:lpstr>
      <vt:lpstr>Сверточные нейронные сети</vt:lpstr>
      <vt:lpstr>Распознавание текста: MNIST</vt:lpstr>
      <vt:lpstr>Распознавание образов</vt:lpstr>
      <vt:lpstr>Обучение рекуррентных сетей</vt:lpstr>
      <vt:lpstr>Обучение рекуррентных сетей</vt:lpstr>
      <vt:lpstr>Long short-term memory (Долгая краткосрочная память)</vt:lpstr>
      <vt:lpstr>Распознавание речи</vt:lpstr>
      <vt:lpstr>Распознавание речи</vt:lpstr>
      <vt:lpstr>Машинный перевод: State of the art</vt:lpstr>
      <vt:lpstr>Немного о классических техниках</vt:lpstr>
      <vt:lpstr>Автокодировщик (AUTOENCODER)</vt:lpstr>
      <vt:lpstr>Контекст</vt:lpstr>
      <vt:lpstr>Контекст</vt:lpstr>
      <vt:lpstr>EMBEDDING</vt:lpstr>
      <vt:lpstr>EMBEDDING</vt:lpstr>
      <vt:lpstr>EMBEDDING</vt:lpstr>
      <vt:lpstr>Разное</vt:lpstr>
      <vt:lpstr>Подписывание изображений</vt:lpstr>
      <vt:lpstr>Deep Dream</vt:lpstr>
      <vt:lpstr>Генеративные модели</vt:lpstr>
      <vt:lpstr>Генеративные модели</vt:lpstr>
      <vt:lpstr>Генеративные модели</vt:lpstr>
      <vt:lpstr>Генеративные модели</vt:lpstr>
      <vt:lpstr>Генеративные модели</vt:lpstr>
      <vt:lpstr>Генеративные модели</vt:lpstr>
      <vt:lpstr>Генеративные модели</vt:lpstr>
      <vt:lpstr>Генеративные модели</vt:lpstr>
      <vt:lpstr>Генеративные состязательные сети (Generative adversarial networks)</vt:lpstr>
      <vt:lpstr>Колоризация</vt:lpstr>
      <vt:lpstr>Yahoo's NSFW Neural Network</vt:lpstr>
      <vt:lpstr>машинный перевод</vt:lpstr>
      <vt:lpstr>Разговорные модели</vt:lpstr>
      <vt:lpstr>Распознавание человеческой активности</vt:lpstr>
      <vt:lpstr>Оборудование</vt:lpstr>
      <vt:lpstr>Презентация PowerPoint</vt:lpstr>
      <vt:lpstr>Литература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Марков</dc:creator>
  <cp:lastModifiedBy>Сергей Марков</cp:lastModifiedBy>
  <cp:revision>326</cp:revision>
  <dcterms:created xsi:type="dcterms:W3CDTF">2016-01-28T11:01:10Z</dcterms:created>
  <dcterms:modified xsi:type="dcterms:W3CDTF">2018-03-19T15:46:48Z</dcterms:modified>
</cp:coreProperties>
</file>