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8" r:id="rId4"/>
    <p:sldId id="258" r:id="rId5"/>
    <p:sldId id="277" r:id="rId6"/>
    <p:sldId id="281" r:id="rId7"/>
    <p:sldId id="283" r:id="rId8"/>
    <p:sldId id="284" r:id="rId9"/>
    <p:sldId id="280" r:id="rId10"/>
    <p:sldId id="285" r:id="rId11"/>
    <p:sldId id="282" r:id="rId12"/>
    <p:sldId id="275" r:id="rId13"/>
    <p:sldId id="261" r:id="rId14"/>
    <p:sldId id="260" r:id="rId15"/>
    <p:sldId id="286" r:id="rId16"/>
    <p:sldId id="263" r:id="rId17"/>
    <p:sldId id="287" r:id="rId18"/>
    <p:sldId id="294" r:id="rId19"/>
    <p:sldId id="288" r:id="rId20"/>
    <p:sldId id="273" r:id="rId21"/>
    <p:sldId id="289" r:id="rId22"/>
    <p:sldId id="290" r:id="rId23"/>
    <p:sldId id="291" r:id="rId24"/>
    <p:sldId id="264" r:id="rId25"/>
    <p:sldId id="293" r:id="rId26"/>
    <p:sldId id="292" r:id="rId27"/>
    <p:sldId id="262" r:id="rId28"/>
    <p:sldId id="295" r:id="rId29"/>
    <p:sldId id="306" r:id="rId30"/>
    <p:sldId id="274" r:id="rId31"/>
    <p:sldId id="307" r:id="rId32"/>
    <p:sldId id="309" r:id="rId33"/>
    <p:sldId id="297" r:id="rId34"/>
    <p:sldId id="296" r:id="rId35"/>
    <p:sldId id="299" r:id="rId36"/>
    <p:sldId id="301" r:id="rId37"/>
    <p:sldId id="300" r:id="rId38"/>
    <p:sldId id="302" r:id="rId39"/>
    <p:sldId id="298" r:id="rId40"/>
    <p:sldId id="266" r:id="rId41"/>
    <p:sldId id="303" r:id="rId42"/>
    <p:sldId id="304" r:id="rId43"/>
    <p:sldId id="305" r:id="rId44"/>
    <p:sldId id="269" r:id="rId45"/>
    <p:sldId id="267" r:id="rId46"/>
    <p:sldId id="271" r:id="rId47"/>
    <p:sldId id="272" r:id="rId48"/>
    <p:sldId id="270" r:id="rId49"/>
    <p:sldId id="268" r:id="rId50"/>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Bebas Neue Bold" panose="020B0606020202050201" pitchFamily="34" charset="-52"/>
      <p:bold r:id="rId55"/>
    </p:embeddedFont>
    <p:embeddedFont>
      <p:font typeface="Calibri Light" panose="020F0302020204030204" pitchFamily="34" charset="0"/>
      <p:regular r:id="rId56"/>
      <p:italic r:id="rId57"/>
    </p:embeddedFont>
    <p:embeddedFont>
      <p:font typeface="Yu Gothic" panose="020B0400000000000000" pitchFamily="34" charset="-128"/>
      <p:regular r:id="rId58"/>
      <p:bold r:id="rId59"/>
    </p:embeddedFont>
    <p:embeddedFont>
      <p:font typeface="Bebas Neue Book" panose="00000500000000000000" pitchFamily="2" charset="-52"/>
      <p:regular r:id="rId60"/>
    </p:embeddedFont>
    <p:embeddedFont>
      <p:font typeface="Yu Gothic UI Light" panose="020B0300000000000000" pitchFamily="34" charset="-128"/>
      <p:regular r:id="rId61"/>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D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60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F3A8A8-4094-44C0-8E66-52AF14D06D39}"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05831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F3A8A8-4094-44C0-8E66-52AF14D06D39}"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99080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13764"/>
          </a:xfrm>
        </p:spPr>
        <p:txBody>
          <a:bodyPr>
            <a:normAutofit/>
          </a:bodyPr>
          <a:lstStyle>
            <a:lvl1pPr>
              <a:defRPr sz="2400" b="0">
                <a:latin typeface="Bebas Neue Bold" panose="020B0606020202050201" pitchFamily="34" charset="-52"/>
              </a:defRPr>
            </a:lvl1pPr>
          </a:lstStyle>
          <a:p>
            <a:r>
              <a:rPr lang="ru-RU" dirty="0" smtClean="0"/>
              <a:t>Образец заголовка</a:t>
            </a:r>
            <a:endParaRPr lang="ru-RU" dirty="0"/>
          </a:p>
        </p:txBody>
      </p:sp>
      <p:sp>
        <p:nvSpPr>
          <p:cNvPr id="3" name="Объект 2"/>
          <p:cNvSpPr>
            <a:spLocks noGrp="1"/>
          </p:cNvSpPr>
          <p:nvPr>
            <p:ph idx="1"/>
          </p:nvPr>
        </p:nvSpPr>
        <p:spPr/>
        <p:txBody>
          <a:bodyPr/>
          <a:lstStyle>
            <a:lvl1pPr>
              <a:defRPr>
                <a:latin typeface="Yu Gothic UI Light" panose="020B0300000000000000" pitchFamily="34" charset="-128"/>
                <a:ea typeface="Yu Gothic UI Light" panose="020B0300000000000000" pitchFamily="34" charset="-128"/>
                <a:cs typeface="Adobe Gurmukhi" panose="01010101010101010101" pitchFamily="50" charset="0"/>
              </a:defRPr>
            </a:lvl1pPr>
            <a:lvl2pPr>
              <a:defRPr>
                <a:latin typeface="Yu Gothic UI Light" panose="020B0300000000000000" pitchFamily="34" charset="-128"/>
                <a:ea typeface="Yu Gothic UI Light" panose="020B0300000000000000" pitchFamily="34" charset="-128"/>
                <a:cs typeface="Adobe Gurmukhi" panose="01010101010101010101" pitchFamily="50" charset="0"/>
              </a:defRPr>
            </a:lvl2pPr>
            <a:lvl3pPr>
              <a:defRPr>
                <a:latin typeface="Yu Gothic UI Light" panose="020B0300000000000000" pitchFamily="34" charset="-128"/>
                <a:ea typeface="Yu Gothic UI Light" panose="020B0300000000000000" pitchFamily="34" charset="-128"/>
                <a:cs typeface="Adobe Gurmukhi" panose="01010101010101010101" pitchFamily="50" charset="0"/>
              </a:defRPr>
            </a:lvl3pPr>
            <a:lvl4pPr>
              <a:defRPr>
                <a:latin typeface="Yu Gothic UI Light" panose="020B0300000000000000" pitchFamily="34" charset="-128"/>
                <a:ea typeface="Yu Gothic UI Light" panose="020B0300000000000000" pitchFamily="34" charset="-128"/>
                <a:cs typeface="Adobe Gurmukhi" panose="01010101010101010101" pitchFamily="50" charset="0"/>
              </a:defRPr>
            </a:lvl4pPr>
            <a:lvl5pPr>
              <a:defRPr>
                <a:latin typeface="Yu Gothic UI Light" panose="020B0300000000000000" pitchFamily="34" charset="-128"/>
                <a:ea typeface="Yu Gothic UI Light" panose="020B0300000000000000" pitchFamily="34" charset="-128"/>
                <a:cs typeface="Adobe Gurmukhi" panose="01010101010101010101" pitchFamily="50"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p>
            <a:fld id="{5FF3A8A8-4094-44C0-8E66-52AF14D06D39}"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420530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FF3A8A8-4094-44C0-8E66-52AF14D06D39}" type="datetimeFigureOut">
              <a:rPr lang="ru-RU" smtClean="0"/>
              <a:t>27.04.2017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92275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FF3A8A8-4094-44C0-8E66-52AF14D06D39}" type="datetimeFigureOut">
              <a:rPr lang="ru-RU" smtClean="0"/>
              <a:t>27.04.2017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317754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FF3A8A8-4094-44C0-8E66-52AF14D06D39}" type="datetimeFigureOut">
              <a:rPr lang="ru-RU" smtClean="0"/>
              <a:t>27.04.2017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191823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FF3A8A8-4094-44C0-8E66-52AF14D06D39}" type="datetimeFigureOut">
              <a:rPr lang="ru-RU" smtClean="0"/>
              <a:t>27.04.2017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871426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FF3A8A8-4094-44C0-8E66-52AF14D06D39}" type="datetimeFigureOut">
              <a:rPr lang="ru-RU" smtClean="0"/>
              <a:t>27.04.2017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512257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FF3A8A8-4094-44C0-8E66-52AF14D06D39}" type="datetimeFigureOut">
              <a:rPr lang="ru-RU" smtClean="0"/>
              <a:t>27.04.2017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3563015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FF3A8A8-4094-44C0-8E66-52AF14D06D39}" type="datetimeFigureOut">
              <a:rPr lang="ru-RU" smtClean="0"/>
              <a:t>27.04.2017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B7331E-C275-4A96-B776-8CA9BBD50963}" type="slidenum">
              <a:rPr lang="ru-RU" smtClean="0"/>
              <a:t>‹#›</a:t>
            </a:fld>
            <a:endParaRPr lang="ru-RU"/>
          </a:p>
        </p:txBody>
      </p:sp>
    </p:spTree>
    <p:extLst>
      <p:ext uri="{BB962C8B-B14F-4D97-AF65-F5344CB8AC3E}">
        <p14:creationId xmlns:p14="http://schemas.microsoft.com/office/powerpoint/2010/main" val="2910353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3A8A8-4094-44C0-8E66-52AF14D06D39}" type="datetimeFigureOut">
              <a:rPr lang="ru-RU" smtClean="0"/>
              <a:t>27.04.2017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7331E-C275-4A96-B776-8CA9BBD50963}" type="slidenum">
              <a:rPr lang="ru-RU" smtClean="0"/>
              <a:t>‹#›</a:t>
            </a:fld>
            <a:endParaRPr lang="ru-RU"/>
          </a:p>
        </p:txBody>
      </p:sp>
    </p:spTree>
    <p:extLst>
      <p:ext uri="{BB962C8B-B14F-4D97-AF65-F5344CB8AC3E}">
        <p14:creationId xmlns:p14="http://schemas.microsoft.com/office/powerpoint/2010/main" val="3056791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gif"/><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g"/><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g"/></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920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game</a:t>
            </a:r>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97961" y="1120831"/>
            <a:ext cx="3155839" cy="4836536"/>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20830"/>
            <a:ext cx="3058391" cy="4841367"/>
          </a:xfrm>
          <a:prstGeom prst="rect">
            <a:avLst/>
          </a:prstGeom>
        </p:spPr>
      </p:pic>
      <p:sp>
        <p:nvSpPr>
          <p:cNvPr id="9" name="Прямоугольник 8"/>
          <p:cNvSpPr/>
          <p:nvPr/>
        </p:nvSpPr>
        <p:spPr>
          <a:xfrm>
            <a:off x="4073003" y="1120830"/>
            <a:ext cx="3948546" cy="4739759"/>
          </a:xfrm>
          <a:prstGeom prst="rect">
            <a:avLst/>
          </a:prstGeom>
        </p:spPr>
        <p:txBody>
          <a:bodyPr wrap="square">
            <a:spAutoFit/>
          </a:bodyPr>
          <a:lstStyle/>
          <a:p>
            <a:pPr indent="363538"/>
            <a:r>
              <a:rPr lang="en-US" sz="1600" dirty="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Понятие игры как таковой — более высокого порядка, нежели понятие серьезного. Ибо серьезность стремится исключить игру, игра же с легкостью включает в себя серьезность</a:t>
            </a:r>
            <a:r>
              <a:rPr lang="en-US" sz="1600" dirty="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a:t>
            </a:r>
            <a:endParaRPr lang="en-US" sz="1600" dirty="0">
              <a:latin typeface="Yu Gothic UI Light" panose="020B0300000000000000" pitchFamily="34" charset="-128"/>
              <a:ea typeface="Yu Gothic UI Light" panose="020B0300000000000000" pitchFamily="34" charset="-128"/>
            </a:endParaRPr>
          </a:p>
          <a:p>
            <a:pPr indent="363538" algn="r"/>
            <a:r>
              <a:rPr lang="ru-RU" sz="1400" dirty="0">
                <a:latin typeface="Yu Gothic UI Light" panose="020B0300000000000000" pitchFamily="34" charset="-128"/>
                <a:ea typeface="Yu Gothic UI Light" panose="020B0300000000000000" pitchFamily="34" charset="-128"/>
              </a:rPr>
              <a:t>Йохан </a:t>
            </a:r>
            <a:r>
              <a:rPr lang="ru-RU" sz="1400" dirty="0" err="1">
                <a:latin typeface="Yu Gothic UI Light" panose="020B0300000000000000" pitchFamily="34" charset="-128"/>
                <a:ea typeface="Yu Gothic UI Light" panose="020B0300000000000000" pitchFamily="34" charset="-128"/>
              </a:rPr>
              <a:t>Хёзинга</a:t>
            </a:r>
            <a:r>
              <a:rPr lang="ru-RU" sz="1400" dirty="0">
                <a:latin typeface="Yu Gothic UI Light" panose="020B0300000000000000" pitchFamily="34" charset="-128"/>
                <a:ea typeface="Yu Gothic UI Light" panose="020B0300000000000000" pitchFamily="34" charset="-128"/>
              </a:rPr>
              <a:t>. </a:t>
            </a:r>
            <a:r>
              <a:rPr lang="en-US" sz="1400" dirty="0">
                <a:latin typeface="Yu Gothic UI Light" panose="020B0300000000000000" pitchFamily="34" charset="-128"/>
                <a:ea typeface="Yu Gothic UI Light" panose="020B0300000000000000" pitchFamily="34" charset="-128"/>
              </a:rPr>
              <a:t>Homo </a:t>
            </a:r>
            <a:r>
              <a:rPr lang="en-US" sz="1400" dirty="0" err="1">
                <a:latin typeface="Yu Gothic UI Light" panose="020B0300000000000000" pitchFamily="34" charset="-128"/>
                <a:ea typeface="Yu Gothic UI Light" panose="020B0300000000000000" pitchFamily="34" charset="-128"/>
              </a:rPr>
              <a:t>Ludens</a:t>
            </a:r>
            <a:r>
              <a:rPr lang="en-US" sz="1400" dirty="0">
                <a:latin typeface="Yu Gothic UI Light" panose="020B0300000000000000" pitchFamily="34" charset="-128"/>
                <a:ea typeface="Yu Gothic UI Light" panose="020B0300000000000000" pitchFamily="34" charset="-128"/>
              </a:rPr>
              <a:t> (1938)</a:t>
            </a:r>
            <a:endParaRPr lang="ru-RU" sz="1400" dirty="0">
              <a:latin typeface="Yu Gothic UI Light" panose="020B0300000000000000" pitchFamily="34" charset="-128"/>
              <a:ea typeface="Yu Gothic UI Light" panose="020B0300000000000000" pitchFamily="34" charset="-128"/>
            </a:endParaRPr>
          </a:p>
          <a:p>
            <a:pPr indent="363538"/>
            <a:endParaRPr lang="ru-RU" sz="1600" dirty="0" smtClean="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Йохан </a:t>
            </a:r>
            <a:r>
              <a:rPr lang="ru-RU" sz="1600" dirty="0" err="1" smtClean="0">
                <a:latin typeface="Yu Gothic UI Light" panose="020B0300000000000000" pitchFamily="34" charset="-128"/>
                <a:ea typeface="Yu Gothic UI Light" panose="020B0300000000000000" pitchFamily="34" charset="-128"/>
              </a:rPr>
              <a:t>Хёйзинга</a:t>
            </a:r>
            <a:r>
              <a:rPr lang="ru-RU" sz="1600" dirty="0" smtClean="0">
                <a:latin typeface="Yu Gothic UI Light" panose="020B0300000000000000" pitchFamily="34" charset="-128"/>
                <a:ea typeface="Yu Gothic UI Light" panose="020B0300000000000000" pitchFamily="34" charset="-128"/>
              </a:rPr>
              <a:t> (1872—1945) </a:t>
            </a:r>
            <a:r>
              <a:rPr lang="ru-RU" sz="1600" dirty="0">
                <a:latin typeface="Yu Gothic UI Light" panose="020B0300000000000000" pitchFamily="34" charset="-128"/>
                <a:ea typeface="Yu Gothic UI Light" panose="020B0300000000000000" pitchFamily="34" charset="-128"/>
              </a:rPr>
              <a:t>— нидерландский философ, историк, исследователь культуры, профессор </a:t>
            </a:r>
            <a:r>
              <a:rPr lang="ru-RU" sz="1600" dirty="0" err="1">
                <a:latin typeface="Yu Gothic UI Light" panose="020B0300000000000000" pitchFamily="34" charset="-128"/>
                <a:ea typeface="Yu Gothic UI Light" panose="020B0300000000000000" pitchFamily="34" charset="-128"/>
              </a:rPr>
              <a:t>Гронингенского</a:t>
            </a:r>
            <a:r>
              <a:rPr lang="ru-RU" sz="1600" dirty="0">
                <a:latin typeface="Yu Gothic UI Light" panose="020B0300000000000000" pitchFamily="34" charset="-128"/>
                <a:ea typeface="Yu Gothic UI Light" panose="020B0300000000000000" pitchFamily="34" charset="-128"/>
              </a:rPr>
              <a:t> (1905—1915) и Лейденского (1915—1940) университетов.</a:t>
            </a:r>
            <a:endParaRPr lang="ru-RU" sz="1600" dirty="0" smtClean="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Человек играющий (лат. </a:t>
            </a:r>
            <a:r>
              <a:rPr lang="ru-RU" sz="1600" dirty="0" err="1" smtClean="0">
                <a:latin typeface="Yu Gothic UI Light" panose="020B0300000000000000" pitchFamily="34" charset="-128"/>
                <a:ea typeface="Yu Gothic UI Light" panose="020B0300000000000000" pitchFamily="34" charset="-128"/>
              </a:rPr>
              <a:t>Homo</a:t>
            </a:r>
            <a:r>
              <a:rPr lang="ru-RU"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Ludens</a:t>
            </a:r>
            <a:r>
              <a:rPr lang="ru-RU" sz="1600" dirty="0" smtClean="0">
                <a:latin typeface="Yu Gothic UI Light" panose="020B0300000000000000" pitchFamily="34" charset="-128"/>
                <a:ea typeface="Yu Gothic UI Light" panose="020B0300000000000000" pitchFamily="34" charset="-128"/>
              </a:rPr>
              <a:t>) — трактат, опубликованный</a:t>
            </a:r>
            <a:r>
              <a:rPr lang="en-US"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Хёйзингой</a:t>
            </a:r>
            <a:r>
              <a:rPr lang="ru-RU" sz="1600" dirty="0" smtClean="0">
                <a:latin typeface="Yu Gothic UI Light" panose="020B0300000000000000" pitchFamily="34" charset="-128"/>
                <a:ea typeface="Yu Gothic UI Light" panose="020B0300000000000000" pitchFamily="34" charset="-128"/>
              </a:rPr>
              <a:t> в 1938 году. </a:t>
            </a:r>
            <a:r>
              <a:rPr lang="ru-RU" sz="1600" dirty="0">
                <a:latin typeface="Yu Gothic UI Light" panose="020B0300000000000000" pitchFamily="34" charset="-128"/>
                <a:ea typeface="Yu Gothic UI Light" panose="020B0300000000000000" pitchFamily="34" charset="-128"/>
              </a:rPr>
              <a:t>Сочинение посвящено всеобъемлющей сущности феномена игры </a:t>
            </a:r>
            <a:r>
              <a:rPr lang="ru-RU" sz="1600" dirty="0" smtClean="0">
                <a:latin typeface="Yu Gothic UI Light" panose="020B0300000000000000" pitchFamily="34" charset="-128"/>
                <a:ea typeface="Yu Gothic UI Light" panose="020B0300000000000000" pitchFamily="34" charset="-128"/>
              </a:rPr>
              <a:t>и </a:t>
            </a:r>
            <a:r>
              <a:rPr lang="ru-RU" sz="1600" dirty="0">
                <a:latin typeface="Yu Gothic UI Light" panose="020B0300000000000000" pitchFamily="34" charset="-128"/>
                <a:ea typeface="Yu Gothic UI Light" panose="020B0300000000000000" pitchFamily="34" charset="-128"/>
              </a:rPr>
              <a:t>универсальному значению её в человеческой цивилизации. </a:t>
            </a:r>
            <a:endParaRPr lang="ru-RU" sz="1600" dirty="0" smtClean="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933655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Ловкость рук</a:t>
            </a:r>
            <a:endParaRPr lang="ru-RU" dirty="0"/>
          </a:p>
        </p:txBody>
      </p:sp>
      <p:pic>
        <p:nvPicPr>
          <p:cNvPr id="9" name="Объект 8"/>
          <p:cNvPicPr>
            <a:picLocks noGrp="1" noChangeAspect="1"/>
          </p:cNvPicPr>
          <p:nvPr>
            <p:ph idx="1"/>
          </p:nvPr>
        </p:nvPicPr>
        <p:blipFill rotWithShape="1">
          <a:blip r:embed="rId2">
            <a:extLst>
              <a:ext uri="{28A0092B-C50C-407E-A947-70E740481C1C}">
                <a14:useLocalDpi xmlns:a14="http://schemas.microsoft.com/office/drawing/2010/main" val="0"/>
              </a:ext>
            </a:extLst>
          </a:blip>
          <a:srcRect l="2425" t="3417" r="4344" b="5600"/>
          <a:stretch/>
        </p:blipFill>
        <p:spPr>
          <a:xfrm>
            <a:off x="838200" y="1111827"/>
            <a:ext cx="3159000" cy="2971800"/>
          </a:xfrm>
        </p:spPr>
      </p:pic>
      <p:sp>
        <p:nvSpPr>
          <p:cNvPr id="3" name="Прямоугольник 2"/>
          <p:cNvSpPr/>
          <p:nvPr/>
        </p:nvSpPr>
        <p:spPr>
          <a:xfrm>
            <a:off x="4191000" y="1111827"/>
            <a:ext cx="7162800" cy="5509200"/>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Первый шахматный </a:t>
            </a:r>
            <a:r>
              <a:rPr lang="ru-RU" sz="1600" dirty="0" smtClean="0">
                <a:latin typeface="Yu Gothic UI Light" panose="020B0300000000000000" pitchFamily="34" charset="-128"/>
                <a:ea typeface="Yu Gothic UI Light" panose="020B0300000000000000" pitchFamily="34" charset="-128"/>
              </a:rPr>
              <a:t>«автомат», созданный </a:t>
            </a:r>
            <a:r>
              <a:rPr lang="ru-RU" sz="1600" dirty="0">
                <a:latin typeface="Yu Gothic UI Light" panose="020B0300000000000000" pitchFamily="34" charset="-128"/>
                <a:ea typeface="Yu Gothic UI Light" panose="020B0300000000000000" pitchFamily="34" charset="-128"/>
              </a:rPr>
              <a:t>Вольфгангом фон </a:t>
            </a:r>
            <a:r>
              <a:rPr lang="ru-RU" sz="1600" dirty="0" err="1" smtClean="0">
                <a:latin typeface="Yu Gothic UI Light" panose="020B0300000000000000" pitchFamily="34" charset="-128"/>
                <a:ea typeface="Yu Gothic UI Light" panose="020B0300000000000000" pitchFamily="34" charset="-128"/>
              </a:rPr>
              <a:t>Кемпеленом</a:t>
            </a:r>
            <a:r>
              <a:rPr lang="ru-RU" sz="1600" dirty="0" smtClean="0">
                <a:latin typeface="Yu Gothic UI Light" panose="020B0300000000000000" pitchFamily="34" charset="-128"/>
                <a:ea typeface="Yu Gothic UI Light" panose="020B0300000000000000" pitchFamily="34" charset="-128"/>
              </a:rPr>
              <a:t>, был </a:t>
            </a:r>
            <a:r>
              <a:rPr lang="ru-RU" sz="1600" dirty="0">
                <a:latin typeface="Yu Gothic UI Light" panose="020B0300000000000000" pitchFamily="34" charset="-128"/>
                <a:ea typeface="Yu Gothic UI Light" panose="020B0300000000000000" pitchFamily="34" charset="-128"/>
              </a:rPr>
              <a:t>продемонстрирован в Вене в 1769 году. </a:t>
            </a:r>
            <a:r>
              <a:rPr lang="ru-RU" sz="1600" dirty="0" smtClean="0">
                <a:latin typeface="Yu Gothic UI Light" panose="020B0300000000000000" pitchFamily="34" charset="-128"/>
                <a:ea typeface="Yu Gothic UI Light" panose="020B0300000000000000" pitchFamily="34" charset="-128"/>
              </a:rPr>
              <a:t>Устройство представляло </a:t>
            </a:r>
            <a:r>
              <a:rPr lang="ru-RU" sz="1600" dirty="0">
                <a:latin typeface="Yu Gothic UI Light" panose="020B0300000000000000" pitchFamily="34" charset="-128"/>
                <a:ea typeface="Yu Gothic UI Light" panose="020B0300000000000000" pitchFamily="34" charset="-128"/>
              </a:rPr>
              <a:t>собой выполненную в натуральную величину восковую фигуру, одетую в экзотический турецкий наряд, </a:t>
            </a:r>
            <a:r>
              <a:rPr lang="ru-RU" sz="1600" dirty="0" smtClean="0">
                <a:latin typeface="Yu Gothic UI Light" panose="020B0300000000000000" pitchFamily="34" charset="-128"/>
                <a:ea typeface="Yu Gothic UI Light" panose="020B0300000000000000" pitchFamily="34" charset="-128"/>
              </a:rPr>
              <a:t>сидящую </a:t>
            </a:r>
            <a:r>
              <a:rPr lang="ru-RU" sz="1600" dirty="0">
                <a:latin typeface="Yu Gothic UI Light" panose="020B0300000000000000" pitchFamily="34" charset="-128"/>
                <a:ea typeface="Yu Gothic UI Light" panose="020B0300000000000000" pitchFamily="34" charset="-128"/>
              </a:rPr>
              <a:t>за деревянным ящиком </a:t>
            </a:r>
            <a:r>
              <a:rPr lang="ru-RU" sz="1600" dirty="0" smtClean="0">
                <a:latin typeface="Yu Gothic UI Light" panose="020B0300000000000000" pitchFamily="34" charset="-128"/>
                <a:ea typeface="Yu Gothic UI Light" panose="020B0300000000000000" pitchFamily="34" charset="-128"/>
              </a:rPr>
              <a:t>(1,2×0,6×0,9 м</a:t>
            </a:r>
            <a:r>
              <a:rPr lang="ru-RU" sz="1600" dirty="0">
                <a:latin typeface="Yu Gothic UI Light" panose="020B0300000000000000" pitchFamily="34" charset="-128"/>
                <a:ea typeface="Yu Gothic UI Light" panose="020B0300000000000000" pitchFamily="34" charset="-128"/>
              </a:rPr>
              <a:t>) с шахматной доской на </a:t>
            </a:r>
            <a:r>
              <a:rPr lang="ru-RU" sz="1600" dirty="0" smtClean="0">
                <a:latin typeface="Yu Gothic UI Light" panose="020B0300000000000000" pitchFamily="34" charset="-128"/>
                <a:ea typeface="Yu Gothic UI Light" panose="020B0300000000000000" pitchFamily="34" charset="-128"/>
              </a:rPr>
              <a:t>крышке</a:t>
            </a:r>
            <a:r>
              <a:rPr lang="ru-RU" sz="1600" dirty="0">
                <a:latin typeface="Yu Gothic UI Light" panose="020B0300000000000000" pitchFamily="34" charset="-128"/>
                <a:ea typeface="Yu Gothic UI Light" panose="020B0300000000000000" pitchFamily="34" charset="-128"/>
              </a:rPr>
              <a:t>. Перед началом </a:t>
            </a:r>
            <a:r>
              <a:rPr lang="ru-RU" sz="1600" dirty="0" smtClean="0">
                <a:latin typeface="Yu Gothic UI Light" panose="020B0300000000000000" pitchFamily="34" charset="-128"/>
                <a:ea typeface="Yu Gothic UI Light" panose="020B0300000000000000" pitchFamily="34" charset="-128"/>
              </a:rPr>
              <a:t>игры </a:t>
            </a:r>
            <a:r>
              <a:rPr lang="ru-RU" sz="1600" dirty="0">
                <a:latin typeface="Yu Gothic UI Light" panose="020B0300000000000000" pitchFamily="34" charset="-128"/>
                <a:ea typeface="Yu Gothic UI Light" panose="020B0300000000000000" pitchFamily="34" charset="-128"/>
              </a:rPr>
              <a:t>дверцы ящика раскрывались и при помощи свечи публике показывался сложный </a:t>
            </a:r>
            <a:r>
              <a:rPr lang="ru-RU" sz="1600" dirty="0" smtClean="0">
                <a:latin typeface="Yu Gothic UI Light" panose="020B0300000000000000" pitchFamily="34" charset="-128"/>
                <a:ea typeface="Yu Gothic UI Light" panose="020B0300000000000000" pitchFamily="34" charset="-128"/>
              </a:rPr>
              <a:t>бутафорский механизм. Вслед за этим </a:t>
            </a:r>
            <a:r>
              <a:rPr lang="ru-RU" sz="1600" dirty="0">
                <a:latin typeface="Yu Gothic UI Light" panose="020B0300000000000000" pitchFamily="34" charset="-128"/>
                <a:ea typeface="Yu Gothic UI Light" panose="020B0300000000000000" pitchFamily="34" charset="-128"/>
              </a:rPr>
              <a:t>дверцы закрывались, механизм заводился ключом и начиналась игра, которую за автомат вёл спрятанный в ящике сильный шахматист</a:t>
            </a:r>
            <a:r>
              <a:rPr lang="ru-RU" sz="1600" dirty="0" smtClean="0">
                <a:latin typeface="Yu Gothic UI Light" panose="020B0300000000000000" pitchFamily="34" charset="-128"/>
                <a:ea typeface="Yu Gothic UI Light" panose="020B0300000000000000" pitchFamily="34" charset="-128"/>
              </a:rPr>
              <a:t>.</a:t>
            </a:r>
          </a:p>
          <a:p>
            <a:pPr indent="363538"/>
            <a:r>
              <a:rPr lang="ru-RU" sz="1600" dirty="0">
                <a:latin typeface="Yu Gothic UI Light" panose="020B0300000000000000" pitchFamily="34" charset="-128"/>
                <a:ea typeface="Yu Gothic UI Light" panose="020B0300000000000000" pitchFamily="34" charset="-128"/>
              </a:rPr>
              <a:t>Плотно втиснутый в ящик </a:t>
            </a:r>
            <a:r>
              <a:rPr lang="ru-RU" sz="1600" dirty="0" smtClean="0">
                <a:latin typeface="Yu Gothic UI Light" panose="020B0300000000000000" pitchFamily="34" charset="-128"/>
                <a:ea typeface="Yu Gothic UI Light" panose="020B0300000000000000" pitchFamily="34" charset="-128"/>
              </a:rPr>
              <a:t>человек </a:t>
            </a:r>
            <a:r>
              <a:rPr lang="ru-RU" sz="1600" dirty="0">
                <a:latin typeface="Yu Gothic UI Light" panose="020B0300000000000000" pitchFamily="34" charset="-128"/>
                <a:ea typeface="Yu Gothic UI Light" panose="020B0300000000000000" pitchFamily="34" charset="-128"/>
              </a:rPr>
              <a:t>не мог </a:t>
            </a:r>
            <a:r>
              <a:rPr lang="ru-RU" sz="1600" dirty="0" smtClean="0">
                <a:latin typeface="Yu Gothic UI Light" panose="020B0300000000000000" pitchFamily="34" charset="-128"/>
                <a:ea typeface="Yu Gothic UI Light" panose="020B0300000000000000" pitchFamily="34" charset="-128"/>
              </a:rPr>
              <a:t>напрямую </a:t>
            </a:r>
            <a:r>
              <a:rPr lang="ru-RU" sz="1600" dirty="0">
                <a:latin typeface="Yu Gothic UI Light" panose="020B0300000000000000" pitchFamily="34" charset="-128"/>
                <a:ea typeface="Yu Gothic UI Light" panose="020B0300000000000000" pitchFamily="34" charset="-128"/>
              </a:rPr>
              <a:t>наблюдать за ходом игры. Эту проблему </a:t>
            </a:r>
            <a:r>
              <a:rPr lang="ru-RU" sz="1600" dirty="0" err="1">
                <a:latin typeface="Yu Gothic UI Light" panose="020B0300000000000000" pitchFamily="34" charset="-128"/>
                <a:ea typeface="Yu Gothic UI Light" panose="020B0300000000000000" pitchFamily="34" charset="-128"/>
              </a:rPr>
              <a:t>Кемпелен</a:t>
            </a:r>
            <a:r>
              <a:rPr lang="ru-RU" sz="1600" dirty="0">
                <a:latin typeface="Yu Gothic UI Light" panose="020B0300000000000000" pitchFamily="34" charset="-128"/>
                <a:ea typeface="Yu Gothic UI Light" panose="020B0300000000000000" pitchFamily="34" charset="-128"/>
              </a:rPr>
              <a:t> решил с помощью сигнализационной системы. В основание </a:t>
            </a:r>
            <a:r>
              <a:rPr lang="ru-RU" sz="1600" dirty="0" smtClean="0">
                <a:latin typeface="Yu Gothic UI Light" panose="020B0300000000000000" pitchFamily="34" charset="-128"/>
                <a:ea typeface="Yu Gothic UI Light" panose="020B0300000000000000" pitchFamily="34" charset="-128"/>
              </a:rPr>
              <a:t>фигур</a:t>
            </a:r>
            <a:r>
              <a:rPr lang="ru-RU" sz="1600" dirty="0">
                <a:latin typeface="Yu Gothic UI Light" panose="020B0300000000000000" pitchFamily="34" charset="-128"/>
                <a:ea typeface="Yu Gothic UI Light" panose="020B0300000000000000" pitchFamily="34" charset="-128"/>
              </a:rPr>
              <a:t>, установленных на </a:t>
            </a:r>
            <a:r>
              <a:rPr lang="ru-RU" sz="1600" dirty="0" smtClean="0">
                <a:latin typeface="Yu Gothic UI Light" panose="020B0300000000000000" pitchFamily="34" charset="-128"/>
                <a:ea typeface="Yu Gothic UI Light" panose="020B0300000000000000" pitchFamily="34" charset="-128"/>
              </a:rPr>
              <a:t>доске</a:t>
            </a:r>
            <a:r>
              <a:rPr lang="ru-RU" sz="1600" dirty="0">
                <a:latin typeface="Yu Gothic UI Light" panose="020B0300000000000000" pitchFamily="34" charset="-128"/>
                <a:ea typeface="Yu Gothic UI Light" panose="020B0300000000000000" pitchFamily="34" charset="-128"/>
              </a:rPr>
              <a:t>, были вмонтированы </a:t>
            </a:r>
            <a:r>
              <a:rPr lang="ru-RU" sz="1600" dirty="0" smtClean="0">
                <a:latin typeface="Yu Gothic UI Light" panose="020B0300000000000000" pitchFamily="34" charset="-128"/>
                <a:ea typeface="Yu Gothic UI Light" panose="020B0300000000000000" pitchFamily="34" charset="-128"/>
              </a:rPr>
              <a:t>магниты</a:t>
            </a:r>
            <a:r>
              <a:rPr lang="ru-RU" sz="1600" dirty="0">
                <a:latin typeface="Yu Gothic UI Light" panose="020B0300000000000000" pitchFamily="34" charset="-128"/>
                <a:ea typeface="Yu Gothic UI Light" panose="020B0300000000000000" pitchFamily="34" charset="-128"/>
              </a:rPr>
              <a:t>. Под </a:t>
            </a:r>
            <a:r>
              <a:rPr lang="ru-RU" sz="1600" dirty="0" smtClean="0">
                <a:latin typeface="Yu Gothic UI Light" panose="020B0300000000000000" pitchFamily="34" charset="-128"/>
                <a:ea typeface="Yu Gothic UI Light" panose="020B0300000000000000" pitchFamily="34" charset="-128"/>
              </a:rPr>
              <a:t>каждым </a:t>
            </a:r>
            <a:r>
              <a:rPr lang="ru-RU" sz="1600" dirty="0">
                <a:latin typeface="Yu Gothic UI Light" panose="020B0300000000000000" pitchFamily="34" charset="-128"/>
                <a:ea typeface="Yu Gothic UI Light" panose="020B0300000000000000" pitchFamily="34" charset="-128"/>
              </a:rPr>
              <a:t>полем </a:t>
            </a:r>
            <a:r>
              <a:rPr lang="ru-RU" sz="1600" dirty="0" smtClean="0">
                <a:latin typeface="Yu Gothic UI Light" panose="020B0300000000000000" pitchFamily="34" charset="-128"/>
                <a:ea typeface="Yu Gothic UI Light" panose="020B0300000000000000" pitchFamily="34" charset="-128"/>
              </a:rPr>
              <a:t>доски внутри ящика находился </a:t>
            </a:r>
            <a:r>
              <a:rPr lang="ru-RU" sz="1600" dirty="0">
                <a:latin typeface="Yu Gothic UI Light" panose="020B0300000000000000" pitchFamily="34" charset="-128"/>
                <a:ea typeface="Yu Gothic UI Light" panose="020B0300000000000000" pitchFamily="34" charset="-128"/>
              </a:rPr>
              <a:t>металлический шарик, надетый на вертикальную нитку. Когда фигуру поднимали, шарик опускался, сигнализируя о её перемещении. Как только фигура оказывалась на новом поле, магнит притягивал соответствующий шарик.</a:t>
            </a:r>
          </a:p>
          <a:p>
            <a:pPr indent="363538"/>
            <a:r>
              <a:rPr lang="ru-RU" sz="1600" dirty="0" smtClean="0">
                <a:latin typeface="Yu Gothic UI Light" panose="020B0300000000000000" pitchFamily="34" charset="-128"/>
                <a:ea typeface="Yu Gothic UI Light" panose="020B0300000000000000" pitchFamily="34" charset="-128"/>
              </a:rPr>
              <a:t>При </a:t>
            </a:r>
            <a:r>
              <a:rPr lang="ru-RU" sz="1600" dirty="0">
                <a:latin typeface="Yu Gothic UI Light" panose="020B0300000000000000" pitchFamily="34" charset="-128"/>
                <a:ea typeface="Yu Gothic UI Light" panose="020B0300000000000000" pitchFamily="34" charset="-128"/>
              </a:rPr>
              <a:t>своём ходе невидимый шахматист передвигал рычаг, заставляя руку «турка» опускаться над заданной точкой доски. В руке манекена находились гибкие тросики, которые управлялись </a:t>
            </a:r>
            <a:r>
              <a:rPr lang="ru-RU" sz="1600" dirty="0" smtClean="0">
                <a:latin typeface="Yu Gothic UI Light" panose="020B0300000000000000" pitchFamily="34" charset="-128"/>
                <a:ea typeface="Yu Gothic UI Light" panose="020B0300000000000000" pitchFamily="34" charset="-128"/>
              </a:rPr>
              <a:t>движениями </a:t>
            </a:r>
            <a:r>
              <a:rPr lang="ru-RU" sz="1600" dirty="0">
                <a:latin typeface="Yu Gothic UI Light" panose="020B0300000000000000" pitchFamily="34" charset="-128"/>
                <a:ea typeface="Yu Gothic UI Light" panose="020B0300000000000000" pitchFamily="34" charset="-128"/>
              </a:rPr>
              <a:t>пальцев шахматиста. Вращая втулку на конце рычага, шахматист брал фигуру, переносил её на нужное поле, разжимал пальцы и возвращал руку в исходное положение.</a:t>
            </a:r>
          </a:p>
        </p:txBody>
      </p:sp>
      <p:sp>
        <p:nvSpPr>
          <p:cNvPr id="5" name="TextBox 4"/>
          <p:cNvSpPr txBox="1"/>
          <p:nvPr/>
        </p:nvSpPr>
        <p:spPr>
          <a:xfrm>
            <a:off x="838200" y="4316564"/>
            <a:ext cx="3159000" cy="2062103"/>
          </a:xfrm>
          <a:prstGeom prst="rect">
            <a:avLst/>
          </a:prstGeom>
          <a:noFill/>
        </p:spPr>
        <p:txBody>
          <a:bodyPr wrap="square" rtlCol="0">
            <a:spAutoFit/>
          </a:bodyPr>
          <a:lstStyle/>
          <a:p>
            <a:r>
              <a:rPr lang="ru-RU" sz="1600" dirty="0">
                <a:latin typeface="Yu Gothic UI Light" panose="020B0300000000000000" pitchFamily="34" charset="-128"/>
                <a:ea typeface="Yu Gothic UI Light" panose="020B0300000000000000" pitchFamily="34" charset="-128"/>
              </a:rPr>
              <a:t>«Турок» — первый шахматный «автомат</a:t>
            </a:r>
            <a:r>
              <a:rPr lang="ru-RU" sz="1600" dirty="0" smtClean="0">
                <a:latin typeface="Yu Gothic UI Light" panose="020B0300000000000000" pitchFamily="34" charset="-128"/>
                <a:ea typeface="Yu Gothic UI Light" panose="020B0300000000000000" pitchFamily="34" charset="-128"/>
              </a:rPr>
              <a:t>». Из 300 шахматных партий устройства было проиграно всего 6. В разное время операторами «автомата</a:t>
            </a:r>
            <a:r>
              <a:rPr lang="ru-RU" sz="1600" dirty="0">
                <a:latin typeface="Yu Gothic UI Light" panose="020B0300000000000000" pitchFamily="34" charset="-128"/>
                <a:ea typeface="Yu Gothic UI Light" panose="020B0300000000000000" pitchFamily="34" charset="-128"/>
              </a:rPr>
              <a:t>» были И. </a:t>
            </a:r>
            <a:r>
              <a:rPr lang="ru-RU" sz="1600" dirty="0" err="1">
                <a:latin typeface="Yu Gothic UI Light" panose="020B0300000000000000" pitchFamily="34" charset="-128"/>
                <a:ea typeface="Yu Gothic UI Light" panose="020B0300000000000000" pitchFamily="34" charset="-128"/>
              </a:rPr>
              <a:t>Альгайер</a:t>
            </a:r>
            <a:r>
              <a:rPr lang="ru-RU" sz="1600" dirty="0">
                <a:latin typeface="Yu Gothic UI Light" panose="020B0300000000000000" pitchFamily="34" charset="-128"/>
                <a:ea typeface="Yu Gothic UI Light" panose="020B0300000000000000" pitchFamily="34" charset="-128"/>
              </a:rPr>
              <a:t>, У. Льюис, А. </a:t>
            </a:r>
            <a:r>
              <a:rPr lang="ru-RU" sz="1600" dirty="0" smtClean="0">
                <a:latin typeface="Yu Gothic UI Light" panose="020B0300000000000000" pitchFamily="34" charset="-128"/>
                <a:ea typeface="Yu Gothic UI Light" panose="020B0300000000000000" pitchFamily="34" charset="-128"/>
              </a:rPr>
              <a:t>Александр и другие сильные шахматисты.</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4216712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шахматы</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693" y="4372761"/>
            <a:ext cx="2428107" cy="2015329"/>
          </a:xfrm>
          <a:prstGeom prst="rect">
            <a:avLst/>
          </a:prstGeom>
        </p:spPr>
      </p:pic>
      <p:sp>
        <p:nvSpPr>
          <p:cNvPr id="6" name="Прямоугольник 5"/>
          <p:cNvSpPr/>
          <p:nvPr/>
        </p:nvSpPr>
        <p:spPr>
          <a:xfrm>
            <a:off x="838200" y="878890"/>
            <a:ext cx="7633855" cy="5509200"/>
          </a:xfrm>
          <a:prstGeom prst="rect">
            <a:avLst/>
          </a:prstGeom>
        </p:spPr>
        <p:txBody>
          <a:bodyPr wrap="square">
            <a:spAutoFit/>
          </a:bodyPr>
          <a:lstStyle/>
          <a:p>
            <a:pPr indent="363538"/>
            <a:r>
              <a:rPr lang="ru-RU" sz="1600" dirty="0" err="1">
                <a:latin typeface="Yu Gothic UI Light" panose="020B0300000000000000" pitchFamily="34" charset="-128"/>
                <a:ea typeface="Yu Gothic UI Light" panose="020B0300000000000000" pitchFamily="34" charset="-128"/>
              </a:rPr>
              <a:t>El</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Ajedrecista</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(в переводе на русский — «шахматный игрок») — автомат, построенный в 1912 году испанским математиком и инженером Леонардо </a:t>
            </a:r>
            <a:r>
              <a:rPr lang="ru-RU" sz="1600" dirty="0" err="1" smtClean="0">
                <a:latin typeface="Yu Gothic UI Light" panose="020B0300000000000000" pitchFamily="34" charset="-128"/>
                <a:ea typeface="Yu Gothic UI Light" panose="020B0300000000000000" pitchFamily="34" charset="-128"/>
              </a:rPr>
              <a:t>Торресом</a:t>
            </a:r>
            <a:r>
              <a:rPr lang="ru-RU" sz="1600" dirty="0" smtClean="0">
                <a:latin typeface="Yu Gothic UI Light" panose="020B0300000000000000" pitchFamily="34" charset="-128"/>
                <a:ea typeface="Yu Gothic UI Light" panose="020B0300000000000000" pitchFamily="34" charset="-128"/>
              </a:rPr>
              <a:t>-и-</a:t>
            </a:r>
            <a:r>
              <a:rPr lang="ru-RU" sz="1600" dirty="0" err="1" smtClean="0">
                <a:latin typeface="Yu Gothic UI Light" panose="020B0300000000000000" pitchFamily="34" charset="-128"/>
                <a:ea typeface="Yu Gothic UI Light" panose="020B0300000000000000" pitchFamily="34" charset="-128"/>
              </a:rPr>
              <a:t>Кеведо</a:t>
            </a:r>
            <a:r>
              <a:rPr lang="ru-RU" sz="1600" dirty="0" smtClean="0">
                <a:latin typeface="Yu Gothic UI Light" panose="020B0300000000000000" pitchFamily="34" charset="-128"/>
                <a:ea typeface="Yu Gothic UI Light" panose="020B0300000000000000" pitchFamily="34" charset="-128"/>
              </a:rPr>
              <a:t>. Машина произвела настоящий фурор во время своего дебюта, состоявшегося в 1914 году в Парижском университете. Используя механические манипуляторы и электрические сенсоры автомат умел ставить белыми королём и ладьёй (расположенными в начальной позиции на полях </a:t>
            </a:r>
            <a:r>
              <a:rPr lang="en-US" sz="1600" dirty="0" smtClean="0">
                <a:latin typeface="Yu Gothic UI Light" panose="020B0300000000000000" pitchFamily="34" charset="-128"/>
                <a:ea typeface="Yu Gothic UI Light" panose="020B0300000000000000" pitchFamily="34" charset="-128"/>
              </a:rPr>
              <a:t>a8 </a:t>
            </a:r>
            <a:r>
              <a:rPr lang="ru-RU" sz="1600" dirty="0" smtClean="0">
                <a:latin typeface="Yu Gothic UI Light" panose="020B0300000000000000" pitchFamily="34" charset="-128"/>
                <a:ea typeface="Yu Gothic UI Light" panose="020B0300000000000000" pitchFamily="34" charset="-128"/>
              </a:rPr>
              <a:t>и </a:t>
            </a:r>
            <a:r>
              <a:rPr lang="en-US" sz="1600" dirty="0" smtClean="0">
                <a:latin typeface="Yu Gothic UI Light" panose="020B0300000000000000" pitchFamily="34" charset="-128"/>
                <a:ea typeface="Yu Gothic UI Light" panose="020B0300000000000000" pitchFamily="34" charset="-128"/>
              </a:rPr>
              <a:t>b7</a:t>
            </a:r>
            <a:r>
              <a:rPr lang="ru-RU" sz="1600" dirty="0" smtClean="0">
                <a:latin typeface="Yu Gothic UI Light" panose="020B0300000000000000" pitchFamily="34" charset="-128"/>
                <a:ea typeface="Yu Gothic UI Light" panose="020B0300000000000000" pitchFamily="34" charset="-128"/>
              </a:rPr>
              <a:t> соответственно) мат одинокому чёрному королю, управляемому человеком</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король в начальной позиции мог находиться на любом поле исключая седьмую и восьмую горизонтали</a:t>
            </a:r>
            <a:r>
              <a:rPr lang="en-US" sz="1600" dirty="0" smtClean="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 Устройство считается первой в истории компьютерной игрой.</a:t>
            </a:r>
            <a:endParaRPr lang="ru-RU" sz="1600" dirty="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В силу простоты использованного алгоритма автомат не гарантировал осуществления мата за минимально возможное количество ходов, но, тем не менее, всегда укладывался в отводимые правилом 50 ходов ограничения и ставил мат вне зависимости от защиты противника. Также автомат выдавал сигнал в случае некорректного хода человека.</a:t>
            </a:r>
          </a:p>
          <a:p>
            <a:pPr indent="363538"/>
            <a:r>
              <a:rPr lang="ru-RU" sz="1600" dirty="0" smtClean="0">
                <a:latin typeface="Yu Gothic UI Light" panose="020B0300000000000000" pitchFamily="34" charset="-128"/>
                <a:ea typeface="Yu Gothic UI Light" panose="020B0300000000000000" pitchFamily="34" charset="-128"/>
              </a:rPr>
              <a:t>Вторая, улучшенная механически, но не алгоритмически версия </a:t>
            </a:r>
            <a:r>
              <a:rPr lang="ru-RU" sz="1600" dirty="0" err="1">
                <a:latin typeface="Yu Gothic UI Light" panose="020B0300000000000000" pitchFamily="34" charset="-128"/>
                <a:ea typeface="Yu Gothic UI Light" panose="020B0300000000000000" pitchFamily="34" charset="-128"/>
              </a:rPr>
              <a:t>El</a:t>
            </a:r>
            <a:r>
              <a:rPr lang="ru-RU" sz="1600" dirty="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Ajedrecista</a:t>
            </a:r>
            <a:r>
              <a:rPr lang="ru-RU" sz="1600" dirty="0" smtClean="0">
                <a:latin typeface="Yu Gothic UI Light" panose="020B0300000000000000" pitchFamily="34" charset="-128"/>
                <a:ea typeface="Yu Gothic UI Light" panose="020B0300000000000000" pitchFamily="34" charset="-128"/>
              </a:rPr>
              <a:t> была изготовлена в 1922 году </a:t>
            </a:r>
            <a:r>
              <a:rPr lang="ru-RU" sz="1600" dirty="0" err="1" smtClean="0">
                <a:latin typeface="Yu Gothic UI Light" panose="020B0300000000000000" pitchFamily="34" charset="-128"/>
                <a:ea typeface="Yu Gothic UI Light" panose="020B0300000000000000" pitchFamily="34" charset="-128"/>
              </a:rPr>
              <a:t>Гонзало</a:t>
            </a:r>
            <a:r>
              <a:rPr lang="ru-RU" sz="1600" dirty="0" smtClean="0">
                <a:latin typeface="Yu Gothic UI Light" panose="020B0300000000000000" pitchFamily="34" charset="-128"/>
                <a:ea typeface="Yu Gothic UI Light" panose="020B0300000000000000" pitchFamily="34" charset="-128"/>
              </a:rPr>
              <a:t>, сыном изобретателя, под руководством отца. На Парижском конгрессе по кибернетике (1951) улучшенная машина была представлена более широкой аудитории. С её устройством был ознакомлен сам </a:t>
            </a:r>
            <a:r>
              <a:rPr lang="ru-RU" sz="1600" dirty="0" err="1" smtClean="0">
                <a:latin typeface="Yu Gothic UI Light" panose="020B0300000000000000" pitchFamily="34" charset="-128"/>
                <a:ea typeface="Yu Gothic UI Light" panose="020B0300000000000000" pitchFamily="34" charset="-128"/>
              </a:rPr>
              <a:t>Норберт</a:t>
            </a:r>
            <a:r>
              <a:rPr lang="ru-RU" sz="1600" dirty="0" smtClean="0">
                <a:latin typeface="Yu Gothic UI Light" panose="020B0300000000000000" pitchFamily="34" charset="-128"/>
                <a:ea typeface="Yu Gothic UI Light" panose="020B0300000000000000" pitchFamily="34" charset="-128"/>
              </a:rPr>
              <a:t> Винер.</a:t>
            </a:r>
          </a:p>
          <a:p>
            <a:pPr indent="363538"/>
            <a:r>
              <a:rPr lang="ru-RU" sz="1600" dirty="0" smtClean="0">
                <a:latin typeface="Yu Gothic UI Light" panose="020B0300000000000000" pitchFamily="34" charset="-128"/>
                <a:ea typeface="Yu Gothic UI Light" panose="020B0300000000000000" pitchFamily="34" charset="-128"/>
              </a:rPr>
              <a:t>Оба аппарата в настоящее время находятся в рабочем состоянии и экспонируются в музеях Мадрида.</a:t>
            </a:r>
            <a:endParaRPr lang="ru-RU" sz="1600" dirty="0">
              <a:latin typeface="Yu Gothic UI Light" panose="020B0300000000000000" pitchFamily="34" charset="-128"/>
              <a:ea typeface="Yu Gothic UI Light" panose="020B0300000000000000" pitchFamily="34" charset="-128"/>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510" y="878890"/>
            <a:ext cx="2420290" cy="3278045"/>
          </a:xfrm>
          <a:prstGeom prst="rect">
            <a:avLst/>
          </a:prstGeom>
        </p:spPr>
      </p:pic>
    </p:spTree>
    <p:extLst>
      <p:ext uri="{BB962C8B-B14F-4D97-AF65-F5344CB8AC3E}">
        <p14:creationId xmlns:p14="http://schemas.microsoft.com/office/powerpoint/2010/main" val="452788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Ним</a:t>
            </a:r>
            <a:endParaRPr lang="ru-RU" dirty="0"/>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1094797"/>
            <a:ext cx="2485623" cy="4152612"/>
          </a:xfrm>
          <a:prstGeom prst="rect">
            <a:avLst/>
          </a:prstGeom>
        </p:spPr>
      </p:pic>
      <p:sp>
        <p:nvSpPr>
          <p:cNvPr id="11" name="Прямоугольник 10"/>
          <p:cNvSpPr/>
          <p:nvPr/>
        </p:nvSpPr>
        <p:spPr>
          <a:xfrm>
            <a:off x="3480956" y="1094797"/>
            <a:ext cx="4977244" cy="5262979"/>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На Нью-Йоркской выставке</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в 1940 году компания </a:t>
            </a:r>
            <a:r>
              <a:rPr lang="en-US" sz="1600" dirty="0">
                <a:latin typeface="Yu Gothic UI Light" panose="020B0300000000000000" pitchFamily="34" charset="-128"/>
                <a:ea typeface="Yu Gothic UI Light" panose="020B0300000000000000" pitchFamily="34" charset="-128"/>
              </a:rPr>
              <a:t>Westinghouse </a:t>
            </a:r>
            <a:r>
              <a:rPr lang="en-US" sz="1600" dirty="0" smtClean="0">
                <a:latin typeface="Yu Gothic UI Light" panose="020B0300000000000000" pitchFamily="34" charset="-128"/>
                <a:ea typeface="Yu Gothic UI Light" panose="020B0300000000000000" pitchFamily="34" charset="-128"/>
              </a:rPr>
              <a:t>Electric</a:t>
            </a:r>
            <a:r>
              <a:rPr lang="ru-RU" sz="1600" dirty="0" smtClean="0">
                <a:latin typeface="Yu Gothic UI Light" panose="020B0300000000000000" pitchFamily="34" charset="-128"/>
                <a:ea typeface="Yu Gothic UI Light" panose="020B0300000000000000" pitchFamily="34" charset="-128"/>
              </a:rPr>
              <a:t> представила машину, способную играть в Ним. Эта машина, разработанная под руководством Эдварда </a:t>
            </a:r>
            <a:r>
              <a:rPr lang="ru-RU" sz="1600" dirty="0" err="1" smtClean="0">
                <a:latin typeface="Yu Gothic UI Light" panose="020B0300000000000000" pitchFamily="34" charset="-128"/>
                <a:ea typeface="Yu Gothic UI Light" panose="020B0300000000000000" pitchFamily="34" charset="-128"/>
              </a:rPr>
              <a:t>Улера</a:t>
            </a:r>
            <a:r>
              <a:rPr lang="ru-RU" sz="1600" dirty="0" smtClean="0">
                <a:latin typeface="Yu Gothic UI Light" panose="020B0300000000000000" pitchFamily="34" charset="-128"/>
                <a:ea typeface="Yu Gothic UI Light" panose="020B0300000000000000" pitchFamily="34" charset="-128"/>
              </a:rPr>
              <a:t> Кондона (одного из основоположников квантовой механики), стала одной из первых электронных игр в мире.</a:t>
            </a:r>
            <a:endParaRPr lang="en-US" sz="1600" dirty="0" smtClean="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Компания </a:t>
            </a:r>
            <a:r>
              <a:rPr lang="en-US" sz="1600" dirty="0" smtClean="0">
                <a:latin typeface="Yu Gothic UI Light" panose="020B0300000000000000" pitchFamily="34" charset="-128"/>
                <a:ea typeface="Yu Gothic UI Light" panose="020B0300000000000000" pitchFamily="34" charset="-128"/>
              </a:rPr>
              <a:t>Ferranti (</a:t>
            </a:r>
            <a:r>
              <a:rPr lang="ru-RU" sz="1600" dirty="0" smtClean="0">
                <a:latin typeface="Yu Gothic UI Light" panose="020B0300000000000000" pitchFamily="34" charset="-128"/>
                <a:ea typeface="Yu Gothic UI Light" panose="020B0300000000000000" pitchFamily="34" charset="-128"/>
              </a:rPr>
              <a:t>производитель </a:t>
            </a:r>
            <a:r>
              <a:rPr lang="ru-RU" sz="1600" dirty="0">
                <a:latin typeface="Yu Gothic UI Light" panose="020B0300000000000000" pitchFamily="34" charset="-128"/>
                <a:ea typeface="Yu Gothic UI Light" panose="020B0300000000000000" pitchFamily="34" charset="-128"/>
              </a:rPr>
              <a:t>первого в мире коммерческого компьютера </a:t>
            </a:r>
            <a:r>
              <a:rPr lang="ru-RU" sz="1600" dirty="0" err="1">
                <a:latin typeface="Yu Gothic UI Light" panose="020B0300000000000000" pitchFamily="34" charset="-128"/>
                <a:ea typeface="Yu Gothic UI Light" panose="020B0300000000000000" pitchFamily="34" charset="-128"/>
              </a:rPr>
              <a:t>Ferranti</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Mark</a:t>
            </a:r>
            <a:r>
              <a:rPr lang="ru-RU" sz="1600" dirty="0">
                <a:latin typeface="Yu Gothic UI Light" panose="020B0300000000000000" pitchFamily="34" charset="-128"/>
                <a:ea typeface="Yu Gothic UI Light" panose="020B0300000000000000" pitchFamily="34" charset="-128"/>
              </a:rPr>
              <a:t> 1</a:t>
            </a:r>
            <a:r>
              <a:rPr lang="en-US" sz="1600" dirty="0" smtClean="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 построила компьютер, играющий в Ним, и представила его на Британском фестивале в 1951 году.</a:t>
            </a:r>
          </a:p>
          <a:p>
            <a:pPr indent="363538"/>
            <a:r>
              <a:rPr lang="ru-RU" sz="1600" dirty="0" smtClean="0">
                <a:latin typeface="Yu Gothic UI Light" panose="020B0300000000000000" pitchFamily="34" charset="-128"/>
                <a:ea typeface="Yu Gothic UI Light" panose="020B0300000000000000" pitchFamily="34" charset="-128"/>
              </a:rPr>
              <a:t>В 1952 году Г. </a:t>
            </a:r>
            <a:r>
              <a:rPr lang="ru-RU" sz="1600" dirty="0" err="1" smtClean="0">
                <a:latin typeface="Yu Gothic UI Light" panose="020B0300000000000000" pitchFamily="34" charset="-128"/>
                <a:ea typeface="Yu Gothic UI Light" panose="020B0300000000000000" pitchFamily="34" charset="-128"/>
              </a:rPr>
              <a:t>Коппель</a:t>
            </a:r>
            <a:r>
              <a:rPr lang="ru-RU" sz="1600" dirty="0" smtClean="0">
                <a:latin typeface="Yu Gothic UI Light" panose="020B0300000000000000" pitchFamily="34" charset="-128"/>
                <a:ea typeface="Yu Gothic UI Light" panose="020B0300000000000000" pitchFamily="34" charset="-128"/>
              </a:rPr>
              <a:t>, Ю. Грант и Г. </a:t>
            </a:r>
            <a:r>
              <a:rPr lang="ru-RU" sz="1600" dirty="0" err="1" smtClean="0">
                <a:latin typeface="Yu Gothic UI Light" panose="020B0300000000000000" pitchFamily="34" charset="-128"/>
                <a:ea typeface="Yu Gothic UI Light" panose="020B0300000000000000" pitchFamily="34" charset="-128"/>
              </a:rPr>
              <a:t>Бейлер</a:t>
            </a:r>
            <a:r>
              <a:rPr lang="ru-RU" sz="1600" dirty="0" smtClean="0">
                <a:latin typeface="Yu Gothic UI Light" panose="020B0300000000000000" pitchFamily="34" charset="-128"/>
                <a:ea typeface="Yu Gothic UI Light" panose="020B0300000000000000" pitchFamily="34" charset="-128"/>
              </a:rPr>
              <a:t>, инженеры компании W. L. </a:t>
            </a:r>
            <a:r>
              <a:rPr lang="ru-RU" sz="1600" dirty="0" err="1" smtClean="0">
                <a:latin typeface="Yu Gothic UI Light" panose="020B0300000000000000" pitchFamily="34" charset="-128"/>
                <a:ea typeface="Yu Gothic UI Light" panose="020B0300000000000000" pitchFamily="34" charset="-128"/>
              </a:rPr>
              <a:t>Maxon</a:t>
            </a:r>
            <a:r>
              <a:rPr lang="ru-RU"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Corporation</a:t>
            </a:r>
            <a:r>
              <a:rPr lang="ru-RU" sz="1600" dirty="0" smtClean="0">
                <a:latin typeface="Yu Gothic UI Light" panose="020B0300000000000000" pitchFamily="34" charset="-128"/>
                <a:ea typeface="Yu Gothic UI Light" panose="020B0300000000000000" pitchFamily="34" charset="-128"/>
              </a:rPr>
              <a:t>, разработали машину массой около 23 килограмм, регулярно побеждавшую в игре оппонентов-людей.</a:t>
            </a:r>
          </a:p>
          <a:p>
            <a:pPr indent="363538"/>
            <a:r>
              <a:rPr lang="ru-RU" sz="1600" dirty="0" smtClean="0">
                <a:latin typeface="Yu Gothic UI Light" panose="020B0300000000000000" pitchFamily="34" charset="-128"/>
                <a:ea typeface="Yu Gothic UI Light" panose="020B0300000000000000" pitchFamily="34" charset="-128"/>
              </a:rPr>
              <a:t>Математическая теория игры была разработана американским математиком Чарльзом Леонардом </a:t>
            </a:r>
            <a:r>
              <a:rPr lang="ru-RU" sz="1600" dirty="0" err="1" smtClean="0">
                <a:latin typeface="Yu Gothic UI Light" panose="020B0300000000000000" pitchFamily="34" charset="-128"/>
                <a:ea typeface="Yu Gothic UI Light" panose="020B0300000000000000" pitchFamily="34" charset="-128"/>
              </a:rPr>
              <a:t>Боутоном</a:t>
            </a:r>
            <a:r>
              <a:rPr lang="ru-RU" sz="1600" dirty="0" smtClean="0">
                <a:latin typeface="Yu Gothic UI Light" panose="020B0300000000000000" pitchFamily="34" charset="-128"/>
                <a:ea typeface="Yu Gothic UI Light" panose="020B0300000000000000" pitchFamily="34" charset="-128"/>
              </a:rPr>
              <a:t> ещё в 1901</a:t>
            </a:r>
            <a:r>
              <a:rPr lang="en-US" sz="1600" dirty="0" smtClean="0">
                <a:latin typeface="Yu Gothic UI Light" panose="020B0300000000000000" pitchFamily="34" charset="-128"/>
                <a:ea typeface="Yu Gothic UI Light" panose="020B0300000000000000" pitchFamily="34" charset="-128"/>
              </a:rPr>
              <a:t>—1902</a:t>
            </a:r>
            <a:r>
              <a:rPr lang="ru-RU" sz="1600" dirty="0" smtClean="0">
                <a:latin typeface="Yu Gothic UI Light" panose="020B0300000000000000" pitchFamily="34" charset="-128"/>
                <a:ea typeface="Yu Gothic UI Light" panose="020B0300000000000000" pitchFamily="34" charset="-128"/>
              </a:rPr>
              <a:t> годах и описана в статье «</a:t>
            </a:r>
            <a:r>
              <a:rPr lang="en-US" sz="1600" dirty="0" err="1">
                <a:latin typeface="Yu Gothic UI Light" panose="020B0300000000000000" pitchFamily="34" charset="-128"/>
                <a:ea typeface="Yu Gothic UI Light" panose="020B0300000000000000" pitchFamily="34" charset="-128"/>
              </a:rPr>
              <a:t>Nim</a:t>
            </a:r>
            <a:r>
              <a:rPr lang="en-US" sz="1600" dirty="0">
                <a:latin typeface="Yu Gothic UI Light" panose="020B0300000000000000" pitchFamily="34" charset="-128"/>
                <a:ea typeface="Yu Gothic UI Light" panose="020B0300000000000000" pitchFamily="34" charset="-128"/>
              </a:rPr>
              <a:t>, a game with a complete mathematical theory</a:t>
            </a:r>
            <a:r>
              <a:rPr lang="ru-RU" sz="1600" dirty="0" smtClean="0">
                <a:latin typeface="Yu Gothic UI Light" panose="020B0300000000000000" pitchFamily="34" charset="-128"/>
                <a:ea typeface="Yu Gothic UI Light" panose="020B0300000000000000" pitchFamily="34" charset="-128"/>
              </a:rPr>
              <a:t>» в журнале </a:t>
            </a:r>
            <a:r>
              <a:rPr lang="en-US" sz="1600" dirty="0" smtClean="0">
                <a:latin typeface="Yu Gothic UI Light" panose="020B0300000000000000" pitchFamily="34" charset="-128"/>
                <a:ea typeface="Yu Gothic UI Light" panose="020B0300000000000000" pitchFamily="34" charset="-128"/>
              </a:rPr>
              <a:t>Annals of Mathematics</a:t>
            </a:r>
            <a:r>
              <a:rPr lang="ru-RU" sz="1600" dirty="0" smtClean="0">
                <a:latin typeface="Yu Gothic UI Light" panose="020B0300000000000000" pitchFamily="34" charset="-128"/>
                <a:ea typeface="Yu Gothic UI Light" panose="020B0300000000000000" pitchFamily="34" charset="-128"/>
              </a:rPr>
              <a:t>, № 3 (14).</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9646" y="1094798"/>
            <a:ext cx="2734154" cy="182504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646" y="3597161"/>
            <a:ext cx="2734154" cy="2050616"/>
          </a:xfrm>
          <a:prstGeom prst="rect">
            <a:avLst/>
          </a:prstGeom>
        </p:spPr>
      </p:pic>
      <p:sp>
        <p:nvSpPr>
          <p:cNvPr id="7" name="TextBox 6"/>
          <p:cNvSpPr txBox="1"/>
          <p:nvPr/>
        </p:nvSpPr>
        <p:spPr>
          <a:xfrm>
            <a:off x="838200" y="5463316"/>
            <a:ext cx="2485624" cy="830997"/>
          </a:xfrm>
          <a:prstGeom prst="rect">
            <a:avLst/>
          </a:prstGeom>
          <a:noFill/>
        </p:spPr>
        <p:txBody>
          <a:bodyPr wrap="square" rtlCol="0">
            <a:spAutoFit/>
          </a:bodyPr>
          <a:lstStyle/>
          <a:p>
            <a:r>
              <a:rPr lang="en-US" sz="1600" dirty="0" smtClean="0">
                <a:latin typeface="Yu Gothic UI Light" panose="020B0300000000000000" pitchFamily="34" charset="-128"/>
                <a:ea typeface="Yu Gothic UI Light" panose="020B0300000000000000" pitchFamily="34" charset="-128"/>
              </a:rPr>
              <a:t>«</a:t>
            </a:r>
            <a:r>
              <a:rPr lang="ru-RU" sz="1600" dirty="0" err="1" smtClean="0">
                <a:latin typeface="Yu Gothic UI Light" panose="020B0300000000000000" pitchFamily="34" charset="-128"/>
                <a:ea typeface="Yu Gothic UI Light" panose="020B0300000000000000" pitchFamily="34" charset="-128"/>
              </a:rPr>
              <a:t>Ниматрон</a:t>
            </a:r>
            <a:r>
              <a:rPr lang="ru-RU" sz="1600" dirty="0" smtClean="0">
                <a:latin typeface="Yu Gothic UI Light" panose="020B0300000000000000" pitchFamily="34" charset="-128"/>
                <a:ea typeface="Yu Gothic UI Light" panose="020B0300000000000000" pitchFamily="34" charset="-128"/>
              </a:rPr>
              <a:t>» (1940) — первая машина для игры в Ним</a:t>
            </a:r>
            <a:endParaRPr lang="ru-RU" sz="1600" dirty="0">
              <a:latin typeface="Yu Gothic UI Light" panose="020B0300000000000000" pitchFamily="34" charset="-128"/>
              <a:ea typeface="Yu Gothic UI Light" panose="020B0300000000000000" pitchFamily="34" charset="-128"/>
            </a:endParaRPr>
          </a:p>
        </p:txBody>
      </p:sp>
      <p:sp>
        <p:nvSpPr>
          <p:cNvPr id="12" name="TextBox 11"/>
          <p:cNvSpPr txBox="1"/>
          <p:nvPr/>
        </p:nvSpPr>
        <p:spPr>
          <a:xfrm>
            <a:off x="8615332" y="2950727"/>
            <a:ext cx="2738468" cy="338554"/>
          </a:xfrm>
          <a:prstGeom prst="rect">
            <a:avLst/>
          </a:prstGeom>
          <a:noFill/>
        </p:spPr>
        <p:txBody>
          <a:bodyPr wrap="square" rtlCol="0">
            <a:spAutoFit/>
          </a:bodyPr>
          <a:lstStyle/>
          <a:p>
            <a:r>
              <a:rPr lang="ru-RU" sz="1600" dirty="0" smtClean="0">
                <a:latin typeface="Yu Gothic UI Light" panose="020B0300000000000000" pitchFamily="34" charset="-128"/>
                <a:ea typeface="Yu Gothic UI Light" panose="020B0300000000000000" pitchFamily="34" charset="-128"/>
              </a:rPr>
              <a:t>Набор для игры в Ним</a:t>
            </a:r>
            <a:endParaRPr lang="ru-RU" sz="1600" dirty="0">
              <a:latin typeface="Yu Gothic UI Light" panose="020B0300000000000000" pitchFamily="34" charset="-128"/>
              <a:ea typeface="Yu Gothic UI Light" panose="020B0300000000000000" pitchFamily="34" charset="-128"/>
            </a:endParaRPr>
          </a:p>
        </p:txBody>
      </p:sp>
      <p:sp>
        <p:nvSpPr>
          <p:cNvPr id="13" name="TextBox 12"/>
          <p:cNvSpPr txBox="1"/>
          <p:nvPr/>
        </p:nvSpPr>
        <p:spPr>
          <a:xfrm>
            <a:off x="8615332" y="5709538"/>
            <a:ext cx="2738468" cy="584775"/>
          </a:xfrm>
          <a:prstGeom prst="rect">
            <a:avLst/>
          </a:prstGeom>
          <a:noFill/>
        </p:spPr>
        <p:txBody>
          <a:bodyPr wrap="square" rtlCol="0">
            <a:spAutoFit/>
          </a:bodyPr>
          <a:lstStyle/>
          <a:p>
            <a:r>
              <a:rPr lang="ru-RU" sz="1600" dirty="0" smtClean="0">
                <a:latin typeface="Yu Gothic UI Light" panose="020B0300000000000000" pitchFamily="34" charset="-128"/>
                <a:ea typeface="Yu Gothic UI Light" panose="020B0300000000000000" pitchFamily="34" charset="-128"/>
              </a:rPr>
              <a:t>Более распространённый набор для игры в Ним</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673525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3716483" y="1021745"/>
            <a:ext cx="7637317" cy="5509200"/>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Считается общепринятым фактом, что первая формальная теорема теории игр была доказана Эрнстом Цермело в статье, посвящённой шахматам, в 1913 году. В современной литературе по теории игр даются различные формулировки этой теоремы. Некоторые авторы утверждают, что Цермело доказал, что шахматы являются детерминированной игрой, например, </a:t>
            </a:r>
            <a:r>
              <a:rPr lang="ru-RU" sz="1600" dirty="0" err="1" smtClean="0">
                <a:latin typeface="Yu Gothic UI Light" panose="020B0300000000000000" pitchFamily="34" charset="-128"/>
                <a:ea typeface="Yu Gothic UI Light" panose="020B0300000000000000" pitchFamily="34" charset="-128"/>
              </a:rPr>
              <a:t>Aumann</a:t>
            </a:r>
            <a:r>
              <a:rPr lang="ru-RU" sz="1600" dirty="0" smtClean="0">
                <a:latin typeface="Yu Gothic UI Light" panose="020B0300000000000000" pitchFamily="34" charset="-128"/>
                <a:ea typeface="Yu Gothic UI Light" panose="020B0300000000000000" pitchFamily="34" charset="-128"/>
              </a:rPr>
              <a:t> (1989b, p.1), </a:t>
            </a:r>
            <a:r>
              <a:rPr lang="ru-RU" sz="1600" dirty="0" err="1" smtClean="0">
                <a:latin typeface="Yu Gothic UI Light" panose="020B0300000000000000" pitchFamily="34" charset="-128"/>
                <a:ea typeface="Yu Gothic UI Light" panose="020B0300000000000000" pitchFamily="34" charset="-128"/>
              </a:rPr>
              <a:t>Eichberger</a:t>
            </a:r>
            <a:endParaRPr lang="ru-RU"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(1993, p.9) или </a:t>
            </a:r>
            <a:r>
              <a:rPr lang="ru-RU" sz="1600" dirty="0" err="1" smtClean="0">
                <a:latin typeface="Yu Gothic UI Light" panose="020B0300000000000000" pitchFamily="34" charset="-128"/>
                <a:ea typeface="Yu Gothic UI Light" panose="020B0300000000000000" pitchFamily="34" charset="-128"/>
              </a:rPr>
              <a:t>Hart</a:t>
            </a:r>
            <a:r>
              <a:rPr lang="ru-RU" sz="1600" dirty="0" smtClean="0">
                <a:latin typeface="Yu Gothic UI Light" panose="020B0300000000000000" pitchFamily="34" charset="-128"/>
                <a:ea typeface="Yu Gothic UI Light" panose="020B0300000000000000" pitchFamily="34" charset="-128"/>
              </a:rPr>
              <a:t> (1992, p.30): «В шахматах либо белые могут добиться форсированной победы, либо чёрные могут добиться форсированной победы, либо обе стороны могут форсировать ничью». Другие делают более общие утверждения, называя их теоремой Цермело, например </a:t>
            </a:r>
            <a:r>
              <a:rPr lang="ru-RU" sz="1600" dirty="0" err="1" smtClean="0">
                <a:latin typeface="Yu Gothic UI Light" panose="020B0300000000000000" pitchFamily="34" charset="-128"/>
                <a:ea typeface="Yu Gothic UI Light" panose="020B0300000000000000" pitchFamily="34" charset="-128"/>
              </a:rPr>
              <a:t>Mas</a:t>
            </a:r>
            <a:r>
              <a:rPr lang="ru-RU"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Colell</a:t>
            </a:r>
            <a:r>
              <a:rPr lang="ru-RU" sz="1600" dirty="0" smtClean="0">
                <a:latin typeface="Yu Gothic UI Light" panose="020B0300000000000000" pitchFamily="34" charset="-128"/>
                <a:ea typeface="Yu Gothic UI Light" panose="020B0300000000000000" pitchFamily="34" charset="-128"/>
              </a:rPr>
              <a:t> и др. (1995, p.272): «В каждой конечной игре с полной информацией имеется строгое стратегическое равновесие </a:t>
            </a:r>
            <a:r>
              <a:rPr lang="ru-RU" sz="1600" dirty="0" err="1" smtClean="0">
                <a:latin typeface="Yu Gothic UI Light" panose="020B0300000000000000" pitchFamily="34" charset="-128"/>
                <a:ea typeface="Yu Gothic UI Light" panose="020B0300000000000000" pitchFamily="34" charset="-128"/>
              </a:rPr>
              <a:t>Нэша</a:t>
            </a:r>
            <a:r>
              <a:rPr lang="ru-RU" sz="1600" dirty="0" smtClean="0">
                <a:latin typeface="Yu Gothic UI Light" panose="020B0300000000000000" pitchFamily="34" charset="-128"/>
                <a:ea typeface="Yu Gothic UI Light" panose="020B0300000000000000" pitchFamily="34" charset="-128"/>
              </a:rPr>
              <a:t>, которое может быть найдено при помощи обратной индукции. Более того, если ни у одного из игроков нет одинаковых результатов в двух произвольных конечных узлах, то существует уникальное равновесие </a:t>
            </a:r>
            <a:r>
              <a:rPr lang="ru-RU" sz="1600" dirty="0" err="1" smtClean="0">
                <a:latin typeface="Yu Gothic UI Light" panose="020B0300000000000000" pitchFamily="34" charset="-128"/>
                <a:ea typeface="Yu Gothic UI Light" panose="020B0300000000000000" pitchFamily="34" charset="-128"/>
              </a:rPr>
              <a:t>Нэша</a:t>
            </a:r>
            <a:r>
              <a:rPr lang="ru-RU" sz="1600" dirty="0" smtClean="0">
                <a:latin typeface="Yu Gothic UI Light" panose="020B0300000000000000" pitchFamily="34" charset="-128"/>
                <a:ea typeface="Yu Gothic UI Light" panose="020B0300000000000000" pitchFamily="34" charset="-128"/>
              </a:rPr>
              <a:t>, которое может быть найдено таким образом». </a:t>
            </a:r>
            <a:r>
              <a:rPr lang="ru-RU" sz="1600" dirty="0" err="1" smtClean="0">
                <a:latin typeface="Yu Gothic UI Light" panose="020B0300000000000000" pitchFamily="34" charset="-128"/>
                <a:ea typeface="Yu Gothic UI Light" panose="020B0300000000000000" pitchFamily="34" charset="-128"/>
              </a:rPr>
              <a:t>Dimand</a:t>
            </a:r>
            <a:r>
              <a:rPr lang="ru-RU" sz="1600" dirty="0" smtClean="0">
                <a:latin typeface="Yu Gothic UI Light" panose="020B0300000000000000" pitchFamily="34" charset="-128"/>
                <a:ea typeface="Yu Gothic UI Light" panose="020B0300000000000000" pitchFamily="34" charset="-128"/>
              </a:rPr>
              <a:t> и </a:t>
            </a:r>
            <a:r>
              <a:rPr lang="ru-RU" sz="1600" dirty="0" err="1" smtClean="0">
                <a:latin typeface="Yu Gothic UI Light" panose="020B0300000000000000" pitchFamily="34" charset="-128"/>
                <a:ea typeface="Yu Gothic UI Light" panose="020B0300000000000000" pitchFamily="34" charset="-128"/>
              </a:rPr>
              <a:t>Dimand</a:t>
            </a:r>
            <a:r>
              <a:rPr lang="ru-RU" sz="1600" dirty="0" smtClean="0">
                <a:latin typeface="Yu Gothic UI Light" panose="020B0300000000000000" pitchFamily="34" charset="-128"/>
                <a:ea typeface="Yu Gothic UI Light" panose="020B0300000000000000" pitchFamily="34" charset="-128"/>
              </a:rPr>
              <a:t> (1996, p.107) вообще утверждают, что белые не могут проиграть: «…в конечной игре существует стратегия, следуя которой игрок, первым осуществляющий ход (…), может избежать поражения, но неизвестно, существует ли стратегия, следуя которой он может победить». Кроме того, многие авторы утверждают, что методом доказательства, использованном Цермело, была обратная индукция, например </a:t>
            </a:r>
            <a:r>
              <a:rPr lang="ru-RU" sz="1600" dirty="0" err="1" smtClean="0">
                <a:latin typeface="Yu Gothic UI Light" panose="020B0300000000000000" pitchFamily="34" charset="-128"/>
                <a:ea typeface="Yu Gothic UI Light" panose="020B0300000000000000" pitchFamily="34" charset="-128"/>
              </a:rPr>
              <a:t>Binmore</a:t>
            </a:r>
            <a:r>
              <a:rPr lang="ru-RU" sz="1600" dirty="0" smtClean="0">
                <a:latin typeface="Yu Gothic UI Light" panose="020B0300000000000000" pitchFamily="34" charset="-128"/>
                <a:ea typeface="Yu Gothic UI Light" panose="020B0300000000000000" pitchFamily="34" charset="-128"/>
              </a:rPr>
              <a:t> (1992, p.32): </a:t>
            </a:r>
            <a:r>
              <a:rPr lang="en-US" sz="1600" dirty="0" smtClean="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Цермело использовал этот метод ещё в 1912 году для анализа шахмат. Он начинает с конца игры и затем движется к её началу. По этой причине данную технику иногда называют «обратной индукцией».</a:t>
            </a:r>
            <a:endParaRPr lang="ru-RU" sz="1600" dirty="0">
              <a:latin typeface="Yu Gothic UI Light" panose="020B0300000000000000" pitchFamily="34" charset="-128"/>
              <a:ea typeface="Yu Gothic UI Light" panose="020B0300000000000000" pitchFamily="34" charset="-128"/>
            </a:endParaRPr>
          </a:p>
        </p:txBody>
      </p:sp>
      <p:sp>
        <p:nvSpPr>
          <p:cNvPr id="2" name="Заголовок 1"/>
          <p:cNvSpPr>
            <a:spLocks noGrp="1"/>
          </p:cNvSpPr>
          <p:nvPr>
            <p:ph type="title"/>
          </p:nvPr>
        </p:nvSpPr>
        <p:spPr/>
        <p:txBody>
          <a:bodyPr/>
          <a:lstStyle/>
          <a:p>
            <a:r>
              <a:rPr lang="ru-RU" dirty="0" smtClean="0"/>
              <a:t>Немного путаницы</a:t>
            </a:r>
            <a:endParaRPr lang="ru-RU" dirty="0"/>
          </a:p>
        </p:txBody>
      </p:sp>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99" y="1021745"/>
            <a:ext cx="2628731" cy="3506382"/>
          </a:xfrm>
          <a:prstGeom prst="rect">
            <a:avLst/>
          </a:prstGeom>
        </p:spPr>
      </p:pic>
      <p:sp>
        <p:nvSpPr>
          <p:cNvPr id="4" name="Прямоугольник 3"/>
          <p:cNvSpPr/>
          <p:nvPr/>
        </p:nvSpPr>
        <p:spPr>
          <a:xfrm>
            <a:off x="820899" y="4528127"/>
            <a:ext cx="2628730" cy="2062103"/>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Эрнст </a:t>
            </a:r>
            <a:r>
              <a:rPr lang="ru-RU" sz="1600" dirty="0" smtClean="0">
                <a:latin typeface="Yu Gothic UI Light" panose="020B0300000000000000" pitchFamily="34" charset="-128"/>
                <a:ea typeface="Yu Gothic UI Light" panose="020B0300000000000000" pitchFamily="34" charset="-128"/>
              </a:rPr>
              <a:t>Фридрих Фердинанд Цермело </a:t>
            </a:r>
            <a:r>
              <a:rPr lang="ru-RU" sz="1600" dirty="0">
                <a:latin typeface="Yu Gothic UI Light" panose="020B0300000000000000" pitchFamily="34" charset="-128"/>
                <a:ea typeface="Yu Gothic UI Light" panose="020B0300000000000000" pitchFamily="34" charset="-128"/>
              </a:rPr>
              <a:t>(1871—1953) — немецкий математик, внёсший значительный вклад в теорию множеств и создание аксиоматических оснований математики.</a:t>
            </a:r>
          </a:p>
        </p:txBody>
      </p:sp>
    </p:spTree>
    <p:extLst>
      <p:ext uri="{BB962C8B-B14F-4D97-AF65-F5344CB8AC3E}">
        <p14:creationId xmlns:p14="http://schemas.microsoft.com/office/powerpoint/2010/main" val="1329916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путаницы</a:t>
            </a:r>
            <a:endParaRPr lang="ru-RU" dirty="0"/>
          </a:p>
        </p:txBody>
      </p:sp>
      <p:pic>
        <p:nvPicPr>
          <p:cNvPr id="15" name="Объект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6180" y="878890"/>
            <a:ext cx="4367619" cy="2743478"/>
          </a:xfrm>
        </p:spPr>
      </p:pic>
      <p:sp>
        <p:nvSpPr>
          <p:cNvPr id="3" name="Прямоугольник 2"/>
          <p:cNvSpPr/>
          <p:nvPr/>
        </p:nvSpPr>
        <p:spPr>
          <a:xfrm>
            <a:off x="838201" y="878890"/>
            <a:ext cx="5999018" cy="5509200"/>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Несмотря на большой интерес к теории игр, в англоязычной литературе распространилась путаница в отношении того, в чём именно заключался вклад Цермело, равно как и вклад некоторых других ранних теоретиков. Как это ни странно, проблема возникла, по всей видимости, из-за языкового барьера. Многие ранние работы по теории игр были написаны на других языках и не были переведены на английский. Например, оригинальная работа Цермело, выполненная в 1913 году, не была переведена на английский вплоть до 1997 года. Также не была своевременно переведена на английский менее известная, но связанная работа </a:t>
            </a:r>
            <a:r>
              <a:rPr lang="ru-RU" sz="1600" dirty="0" err="1" smtClean="0">
                <a:latin typeface="Yu Gothic UI Light" panose="020B0300000000000000" pitchFamily="34" charset="-128"/>
                <a:ea typeface="Yu Gothic UI Light" panose="020B0300000000000000" pitchFamily="34" charset="-128"/>
              </a:rPr>
              <a:t>Кёнига</a:t>
            </a:r>
            <a:r>
              <a:rPr lang="ru-RU" sz="1600" dirty="0" smtClean="0">
                <a:latin typeface="Yu Gothic UI Light" panose="020B0300000000000000" pitchFamily="34" charset="-128"/>
                <a:ea typeface="Yu Gothic UI Light" panose="020B0300000000000000" pitchFamily="34" charset="-128"/>
              </a:rPr>
              <a:t> (1927). Вторая статья, связанная с работой Цермело, написанная Кальмаром (1928/29) также получила английский перевод только в 1997 году. До работы </a:t>
            </a:r>
            <a:r>
              <a:rPr lang="ru-RU" sz="1600" dirty="0" err="1" smtClean="0">
                <a:latin typeface="Yu Gothic UI Light" panose="020B0300000000000000" pitchFamily="34" charset="-128"/>
                <a:ea typeface="Yu Gothic UI Light" panose="020B0300000000000000" pitchFamily="34" charset="-128"/>
              </a:rPr>
              <a:t>Швайбера</a:t>
            </a:r>
            <a:r>
              <a:rPr lang="ru-RU" sz="1600" dirty="0" smtClean="0">
                <a:latin typeface="Yu Gothic UI Light" panose="020B0300000000000000" pitchFamily="34" charset="-128"/>
                <a:ea typeface="Yu Gothic UI Light" panose="020B0300000000000000" pitchFamily="34" charset="-128"/>
              </a:rPr>
              <a:t> и </a:t>
            </a:r>
            <a:r>
              <a:rPr lang="ru-RU" sz="1600" dirty="0" err="1" smtClean="0">
                <a:latin typeface="Yu Gothic UI Light" panose="020B0300000000000000" pitchFamily="34" charset="-128"/>
                <a:ea typeface="Yu Gothic UI Light" panose="020B0300000000000000" pitchFamily="34" charset="-128"/>
              </a:rPr>
              <a:t>Уолкера</a:t>
            </a:r>
            <a:r>
              <a:rPr lang="ru-RU" sz="1600" dirty="0" smtClean="0">
                <a:latin typeface="Yu Gothic UI Light" panose="020B0300000000000000" pitchFamily="34" charset="-128"/>
                <a:ea typeface="Yu Gothic UI Light" panose="020B0300000000000000" pitchFamily="34" charset="-128"/>
              </a:rPr>
              <a:t> (1997</a:t>
            </a:r>
            <a:r>
              <a:rPr lang="en-US" sz="1600" dirty="0" smtClean="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1998)</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по всей видимости, существовал только один корректный разбор работы Цермело — в книге Воробьёва «Управляемые процессы и теория игр» (1955). Проблема в том, что книга была переведена только на немецкий (1975). Со времён книги Воробьёва в русскоязычной литературе бытовало корректное описание вклада Цермело: «Цермело доказал детерминизм игр, подобных шахматам, и то, что рациональные игроки могут, используя полную информацию, разработать оптимальную стратегию игры».</a:t>
            </a:r>
            <a:endParaRPr lang="ru-RU" sz="1600" dirty="0">
              <a:latin typeface="Yu Gothic UI Light" panose="020B0300000000000000" pitchFamily="34" charset="-128"/>
              <a:ea typeface="Yu Gothic UI Light" panose="020B0300000000000000" pitchFamily="34" charset="-128"/>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7249" r="13828"/>
          <a:stretch/>
        </p:blipFill>
        <p:spPr>
          <a:xfrm>
            <a:off x="6986179" y="4136132"/>
            <a:ext cx="4367620" cy="2248518"/>
          </a:xfrm>
          <a:prstGeom prst="rect">
            <a:avLst/>
          </a:prstGeom>
        </p:spPr>
      </p:pic>
    </p:spTree>
    <p:extLst>
      <p:ext uri="{BB962C8B-B14F-4D97-AF65-F5344CB8AC3E}">
        <p14:creationId xmlns:p14="http://schemas.microsoft.com/office/powerpoint/2010/main" val="4209436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Крестики-нолики</a:t>
            </a:r>
            <a:endParaRPr lang="ru-RU" dirty="0"/>
          </a:p>
        </p:txBody>
      </p:sp>
      <p:pic>
        <p:nvPicPr>
          <p:cNvPr id="16" name="Рисунок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718" y="3628810"/>
            <a:ext cx="2802080" cy="1866339"/>
          </a:xfrm>
          <a:prstGeom prst="rect">
            <a:avLst/>
          </a:prstGeom>
        </p:spPr>
      </p:pic>
      <p:sp>
        <p:nvSpPr>
          <p:cNvPr id="3" name="Объект 2"/>
          <p:cNvSpPr>
            <a:spLocks noGrp="1"/>
          </p:cNvSpPr>
          <p:nvPr>
            <p:ph idx="1"/>
          </p:nvPr>
        </p:nvSpPr>
        <p:spPr>
          <a:xfrm>
            <a:off x="838199" y="953654"/>
            <a:ext cx="7588828" cy="5359440"/>
          </a:xfrm>
        </p:spPr>
        <p:txBody>
          <a:bodyPr>
            <a:noAutofit/>
          </a:bodyPr>
          <a:lstStyle/>
          <a:p>
            <a:pPr marL="0" indent="363538">
              <a:lnSpc>
                <a:spcPct val="100000"/>
              </a:lnSpc>
              <a:spcBef>
                <a:spcPts val="0"/>
              </a:spcBef>
              <a:buNone/>
            </a:pPr>
            <a:r>
              <a:rPr lang="ru-RU" sz="1600" dirty="0" smtClean="0"/>
              <a:t>Ранний вариант игры, носивший название «</a:t>
            </a:r>
            <a:r>
              <a:rPr lang="en-US" sz="1600" dirty="0"/>
              <a:t>Terni </a:t>
            </a:r>
            <a:r>
              <a:rPr lang="en-US" sz="1600" dirty="0" smtClean="0"/>
              <a:t>Lapilli» (</a:t>
            </a:r>
            <a:r>
              <a:rPr lang="ru-RU" sz="1600" dirty="0" smtClean="0"/>
              <a:t>«По три камешка»), был распространён в Древнем Риме примерно с </a:t>
            </a:r>
            <a:r>
              <a:rPr lang="en-US" sz="1600" dirty="0" smtClean="0"/>
              <a:t>I </a:t>
            </a:r>
            <a:r>
              <a:rPr lang="ru-RU" sz="1600" dirty="0" smtClean="0"/>
              <a:t>века до н.э. Отличие старинной игры заключалось в том, что у каждого из игроков имелось в наличии только три</a:t>
            </a:r>
            <a:r>
              <a:rPr lang="en-US" sz="1600" dirty="0" smtClean="0"/>
              <a:t> </a:t>
            </a:r>
            <a:r>
              <a:rPr lang="ru-RU" sz="1600" dirty="0" smtClean="0"/>
              <a:t>фишки, которые следовало перемещать на свободные клетки</a:t>
            </a:r>
            <a:r>
              <a:rPr lang="en-US" sz="1600" dirty="0" smtClean="0"/>
              <a:t>. </a:t>
            </a:r>
            <a:r>
              <a:rPr lang="ru-RU" sz="1600" dirty="0" smtClean="0"/>
              <a:t>Размеченные поля для игры («</a:t>
            </a:r>
            <a:r>
              <a:rPr lang="en-US" sz="1600" dirty="0" smtClean="0"/>
              <a:t>Tabula </a:t>
            </a:r>
            <a:r>
              <a:rPr lang="en-US" sz="1600" dirty="0" err="1" smtClean="0"/>
              <a:t>lusoria</a:t>
            </a:r>
            <a:r>
              <a:rPr lang="ru-RU" sz="1600" dirty="0" smtClean="0"/>
              <a:t>») встречаются на всей римской территории. </a:t>
            </a:r>
          </a:p>
          <a:p>
            <a:pPr marL="0" indent="363538">
              <a:lnSpc>
                <a:spcPct val="100000"/>
              </a:lnSpc>
              <a:spcBef>
                <a:spcPts val="0"/>
              </a:spcBef>
              <a:buNone/>
            </a:pPr>
            <a:r>
              <a:rPr lang="ru-RU" sz="1600" dirty="0" smtClean="0"/>
              <a:t>Прямым наследником древней игрой является «Танец трёх мужчин» («</a:t>
            </a:r>
            <a:r>
              <a:rPr lang="en-US" sz="1600" dirty="0" smtClean="0"/>
              <a:t>Three </a:t>
            </a:r>
            <a:r>
              <a:rPr lang="en-US" sz="1600" dirty="0"/>
              <a:t>Men's </a:t>
            </a:r>
            <a:r>
              <a:rPr lang="en-US" sz="1600" dirty="0" smtClean="0"/>
              <a:t>Morris</a:t>
            </a:r>
            <a:r>
              <a:rPr lang="ru-RU" sz="1600" dirty="0" smtClean="0"/>
              <a:t>») — простейший вариант игры «Мельница», в котором для победы необходимо выстроить три фишки в ряд на поле из девяти клеток.</a:t>
            </a:r>
            <a:endParaRPr lang="en-US" sz="1600" dirty="0"/>
          </a:p>
          <a:p>
            <a:pPr marL="0" indent="363538">
              <a:lnSpc>
                <a:spcPct val="100000"/>
              </a:lnSpc>
              <a:spcBef>
                <a:spcPts val="0"/>
              </a:spcBef>
              <a:buNone/>
            </a:pPr>
            <a:r>
              <a:rPr lang="ru-RU" sz="1600" dirty="0" smtClean="0"/>
              <a:t>В </a:t>
            </a:r>
            <a:r>
              <a:rPr lang="en-US" sz="1600" dirty="0" smtClean="0"/>
              <a:t>1952</a:t>
            </a:r>
            <a:r>
              <a:rPr lang="ru-RU" sz="1600" dirty="0" smtClean="0"/>
              <a:t> году реализация игры</a:t>
            </a:r>
            <a:r>
              <a:rPr lang="en-US" sz="1600" dirty="0" smtClean="0"/>
              <a:t> </a:t>
            </a:r>
            <a:r>
              <a:rPr lang="ru-RU" sz="1600" dirty="0" smtClean="0"/>
              <a:t>для компьютера </a:t>
            </a:r>
            <a:r>
              <a:rPr lang="en-US" sz="1600" dirty="0" smtClean="0"/>
              <a:t>EDSAC </a:t>
            </a:r>
            <a:r>
              <a:rPr lang="ru-RU" sz="1600" dirty="0" smtClean="0"/>
              <a:t>стала одной из первых видеоигр</a:t>
            </a:r>
            <a:r>
              <a:rPr lang="en-US" sz="1600" dirty="0" smtClean="0"/>
              <a:t>. </a:t>
            </a:r>
            <a:r>
              <a:rPr lang="ru-RU" sz="1600" dirty="0" smtClean="0"/>
              <a:t>Компьютер мог играть идеальные игры против человека</a:t>
            </a:r>
            <a:r>
              <a:rPr lang="en-US" sz="1600" dirty="0" smtClean="0"/>
              <a:t>.</a:t>
            </a:r>
            <a:endParaRPr lang="en-US" sz="1600" dirty="0"/>
          </a:p>
          <a:p>
            <a:pPr marL="0" indent="363538">
              <a:lnSpc>
                <a:spcPct val="100000"/>
              </a:lnSpc>
              <a:spcBef>
                <a:spcPts val="0"/>
              </a:spcBef>
              <a:buNone/>
            </a:pPr>
            <a:r>
              <a:rPr lang="ru-RU" sz="1600" dirty="0" smtClean="0"/>
              <a:t>Для крестиков-ноликов простой верхней границей размера пространства состояний является 3</a:t>
            </a:r>
            <a:r>
              <a:rPr lang="ru-RU" sz="1600" baseline="30000" dirty="0" smtClean="0"/>
              <a:t>9</a:t>
            </a:r>
            <a:r>
              <a:rPr lang="ru-RU" sz="1600" dirty="0" smtClean="0"/>
              <a:t> </a:t>
            </a:r>
            <a:r>
              <a:rPr lang="en-US" sz="1600" dirty="0" smtClean="0"/>
              <a:t>= 19</a:t>
            </a:r>
            <a:r>
              <a:rPr lang="ru-RU" sz="1600" dirty="0" smtClean="0"/>
              <a:t> </a:t>
            </a:r>
            <a:r>
              <a:rPr lang="en-US" sz="1600" dirty="0" smtClean="0"/>
              <a:t>683 (</a:t>
            </a:r>
            <a:r>
              <a:rPr lang="ru-RU" sz="1600" dirty="0" smtClean="0"/>
              <a:t>для каждой из 9 клеток существует 3 различных состояния</a:t>
            </a:r>
            <a:r>
              <a:rPr lang="en-US" sz="1600" dirty="0" smtClean="0"/>
              <a:t>)</a:t>
            </a:r>
            <a:r>
              <a:rPr lang="ru-RU" sz="1600" dirty="0" smtClean="0"/>
              <a:t>.</a:t>
            </a:r>
            <a:r>
              <a:rPr lang="en-US" sz="1600" dirty="0" smtClean="0"/>
              <a:t> </a:t>
            </a:r>
            <a:r>
              <a:rPr lang="ru-RU" sz="1600" dirty="0" smtClean="0"/>
              <a:t>Это число включает в себя множество невозможных позиций, например позицию с пятью крестиками и без единого нолика</a:t>
            </a:r>
            <a:r>
              <a:rPr lang="en-US" sz="1600" dirty="0" smtClean="0"/>
              <a:t>. </a:t>
            </a:r>
            <a:r>
              <a:rPr lang="ru-RU" sz="1600" dirty="0" smtClean="0"/>
              <a:t>Более точный подсчёт даёт </a:t>
            </a:r>
            <a:r>
              <a:rPr lang="en-US" sz="1600" dirty="0" smtClean="0"/>
              <a:t>5</a:t>
            </a:r>
            <a:r>
              <a:rPr lang="ru-RU" sz="1600" dirty="0" smtClean="0"/>
              <a:t> </a:t>
            </a:r>
            <a:r>
              <a:rPr lang="en-US" sz="1600" dirty="0" smtClean="0"/>
              <a:t>478</a:t>
            </a:r>
            <a:r>
              <a:rPr lang="ru-RU" sz="1600" dirty="0" smtClean="0"/>
              <a:t> позиций</a:t>
            </a:r>
            <a:r>
              <a:rPr lang="en-US" sz="1600" dirty="0" smtClean="0"/>
              <a:t>. </a:t>
            </a:r>
            <a:r>
              <a:rPr lang="ru-RU" sz="1600" dirty="0" smtClean="0"/>
              <a:t>С учётом идентичности всех возможных поворотов и отражений остаётся всего </a:t>
            </a:r>
            <a:r>
              <a:rPr lang="en-US" sz="1600" dirty="0" smtClean="0"/>
              <a:t>765 </a:t>
            </a:r>
            <a:r>
              <a:rPr lang="ru-RU" sz="1600" dirty="0" smtClean="0"/>
              <a:t>действительно различных позиций</a:t>
            </a:r>
            <a:r>
              <a:rPr lang="en-US" sz="1600" dirty="0" smtClean="0"/>
              <a:t>.</a:t>
            </a:r>
          </a:p>
          <a:p>
            <a:pPr marL="0" indent="363538">
              <a:lnSpc>
                <a:spcPct val="100000"/>
              </a:lnSpc>
              <a:spcBef>
                <a:spcPts val="0"/>
              </a:spcBef>
              <a:buNone/>
            </a:pPr>
            <a:r>
              <a:rPr lang="ru-RU" sz="1600" dirty="0" smtClean="0"/>
              <a:t>Простая оценка верхней границы размера дерева игры составляет</a:t>
            </a:r>
            <a:r>
              <a:rPr lang="en-US" sz="1600" dirty="0" smtClean="0"/>
              <a:t> 9! = 362</a:t>
            </a:r>
            <a:r>
              <a:rPr lang="ru-RU" sz="1600" dirty="0" smtClean="0"/>
              <a:t> </a:t>
            </a:r>
            <a:r>
              <a:rPr lang="en-US" sz="1600" dirty="0" smtClean="0"/>
              <a:t>880 (</a:t>
            </a:r>
            <a:r>
              <a:rPr lang="ru-RU" sz="1600" dirty="0" smtClean="0"/>
              <a:t>первый ход можно сделать на одну из 9 свободных клеток, второй — на одну из оставшихся 8 и т.д.</a:t>
            </a:r>
            <a:r>
              <a:rPr lang="en-US" sz="1600" dirty="0" smtClean="0"/>
              <a:t>)</a:t>
            </a:r>
            <a:r>
              <a:rPr lang="ru-RU" sz="1600" dirty="0" smtClean="0"/>
              <a:t>. Это число включает</a:t>
            </a:r>
            <a:r>
              <a:rPr lang="en-US" sz="1600" dirty="0" smtClean="0"/>
              <a:t> </a:t>
            </a:r>
            <a:r>
              <a:rPr lang="ru-RU" sz="1600" dirty="0" smtClean="0"/>
              <a:t>в себя некорректные игры, в которых ходы продолжались уже после победы одной из сторон. За вычетом таких игр их остаётся</a:t>
            </a:r>
            <a:r>
              <a:rPr lang="en-US" sz="1600" dirty="0" smtClean="0"/>
              <a:t> 255</a:t>
            </a:r>
            <a:r>
              <a:rPr lang="ru-RU" sz="1600" dirty="0" smtClean="0"/>
              <a:t> </a:t>
            </a:r>
            <a:r>
              <a:rPr lang="en-US" sz="1600" dirty="0" smtClean="0"/>
              <a:t>168. </a:t>
            </a:r>
            <a:r>
              <a:rPr lang="ru-RU" sz="1600" dirty="0" smtClean="0"/>
              <a:t>Удаляя отражения и повороты получаем всего </a:t>
            </a:r>
            <a:r>
              <a:rPr lang="en-US" sz="1600" dirty="0" smtClean="0"/>
              <a:t>26</a:t>
            </a:r>
            <a:r>
              <a:rPr lang="ru-RU" sz="1600" dirty="0" smtClean="0"/>
              <a:t> </a:t>
            </a:r>
            <a:r>
              <a:rPr lang="en-US" sz="1600" dirty="0" smtClean="0"/>
              <a:t>830 </a:t>
            </a:r>
            <a:r>
              <a:rPr lang="ru-RU" sz="1600" dirty="0" smtClean="0"/>
              <a:t>возможных партий</a:t>
            </a:r>
            <a:r>
              <a:rPr lang="en-US" sz="1600" dirty="0" smtClean="0"/>
              <a:t>.</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1718" y="953654"/>
            <a:ext cx="2802081" cy="1835363"/>
          </a:xfrm>
          <a:prstGeom prst="rect">
            <a:avLst/>
          </a:prstGeom>
        </p:spPr>
      </p:pic>
      <p:sp>
        <p:nvSpPr>
          <p:cNvPr id="8" name="Прямоугольник 7"/>
          <p:cNvSpPr/>
          <p:nvPr/>
        </p:nvSpPr>
        <p:spPr>
          <a:xfrm>
            <a:off x="8551718" y="2930085"/>
            <a:ext cx="2864887" cy="338554"/>
          </a:xfrm>
          <a:prstGeom prst="rect">
            <a:avLst/>
          </a:prstGeom>
        </p:spPr>
        <p:txBody>
          <a:bodyPr wrap="none">
            <a:spAutoFit/>
          </a:bodyPr>
          <a:lstStyle/>
          <a:p>
            <a:r>
              <a:rPr lang="ru-RU" sz="1600" dirty="0">
                <a:latin typeface="Yu Gothic UI Light" panose="020B0300000000000000" pitchFamily="34" charset="-128"/>
                <a:ea typeface="Yu Gothic UI Light" panose="020B0300000000000000" pitchFamily="34" charset="-128"/>
              </a:rPr>
              <a:t>Поле для игры в «</a:t>
            </a:r>
            <a:r>
              <a:rPr lang="ru-RU" sz="1600" dirty="0" err="1">
                <a:latin typeface="Yu Gothic UI Light" panose="020B0300000000000000" pitchFamily="34" charset="-128"/>
                <a:ea typeface="Yu Gothic UI Light" panose="020B0300000000000000" pitchFamily="34" charset="-128"/>
              </a:rPr>
              <a:t>Terni</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Lapilli</a:t>
            </a:r>
            <a:r>
              <a:rPr lang="ru-RU" sz="1600" dirty="0">
                <a:latin typeface="Yu Gothic UI Light" panose="020B0300000000000000" pitchFamily="34" charset="-128"/>
                <a:ea typeface="Yu Gothic UI Light" panose="020B0300000000000000" pitchFamily="34" charset="-128"/>
              </a:rPr>
              <a:t>»</a:t>
            </a:r>
          </a:p>
        </p:txBody>
      </p:sp>
      <p:sp>
        <p:nvSpPr>
          <p:cNvPr id="10" name="Прямоугольник 9"/>
          <p:cNvSpPr/>
          <p:nvPr/>
        </p:nvSpPr>
        <p:spPr>
          <a:xfrm>
            <a:off x="8551719" y="5728319"/>
            <a:ext cx="2802080" cy="58477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Фрагмент игрового дерева «крестиков-ноликов»</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07923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Обратная индукция</a:t>
            </a:r>
            <a:endParaRPr lang="ru-RU" dirty="0"/>
          </a:p>
        </p:txBody>
      </p:sp>
      <p:pic>
        <p:nvPicPr>
          <p:cNvPr id="6" name="Объект 3"/>
          <p:cNvPicPr>
            <a:picLocks noChangeAspect="1"/>
          </p:cNvPicPr>
          <p:nvPr/>
        </p:nvPicPr>
        <p:blipFill rotWithShape="1">
          <a:blip r:embed="rId2">
            <a:extLst>
              <a:ext uri="{28A0092B-C50C-407E-A947-70E740481C1C}">
                <a14:useLocalDpi xmlns:a14="http://schemas.microsoft.com/office/drawing/2010/main" val="0"/>
              </a:ext>
            </a:extLst>
          </a:blip>
          <a:srcRect t="4644" b="17489"/>
          <a:stretch/>
        </p:blipFill>
        <p:spPr>
          <a:xfrm>
            <a:off x="838200" y="993189"/>
            <a:ext cx="2933701" cy="2979035"/>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615" y="993189"/>
            <a:ext cx="2965747" cy="2965747"/>
          </a:xfrm>
          <a:prstGeom prst="rect">
            <a:avLst/>
          </a:prstGeom>
        </p:spPr>
      </p:pic>
      <p:sp>
        <p:nvSpPr>
          <p:cNvPr id="9" name="Прямоугольник 8"/>
          <p:cNvSpPr/>
          <p:nvPr/>
        </p:nvSpPr>
        <p:spPr>
          <a:xfrm>
            <a:off x="838201" y="4009907"/>
            <a:ext cx="2933700"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Джон фон </a:t>
            </a:r>
            <a:r>
              <a:rPr lang="ru-RU" sz="1600" dirty="0" smtClean="0">
                <a:latin typeface="Yu Gothic UI Light" panose="020B0300000000000000" pitchFamily="34" charset="-128"/>
                <a:ea typeface="Yu Gothic UI Light" panose="020B0300000000000000" pitchFamily="34" charset="-128"/>
              </a:rPr>
              <a:t>Нейман </a:t>
            </a:r>
            <a:r>
              <a:rPr lang="ru-RU" sz="1600" dirty="0">
                <a:latin typeface="Yu Gothic UI Light" panose="020B0300000000000000" pitchFamily="34" charset="-128"/>
                <a:ea typeface="Yu Gothic UI Light" panose="020B0300000000000000" pitchFamily="34" charset="-128"/>
              </a:rPr>
              <a:t>(1903—1957) — венгеро-американский математик еврейского происхождения, сделавший важный вклад в квантовую физику, квантовую логику, функциональный анализ, теорию множеств, информатику, экономику и другие отрасли науки</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4115614" y="3996619"/>
            <a:ext cx="2965747" cy="2308324"/>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Оскар Моргенштерн (1902—1977) — американский экономист немецкого происхождения, </a:t>
            </a:r>
            <a:r>
              <a:rPr lang="ru-RU" sz="1600" dirty="0" smtClean="0">
                <a:latin typeface="Yu Gothic UI Light" panose="020B0300000000000000" pitchFamily="34" charset="-128"/>
                <a:ea typeface="Yu Gothic UI Light" panose="020B0300000000000000" pitchFamily="34" charset="-128"/>
              </a:rPr>
              <a:t>совместно с Джоном фон Нейманом создал математический фундамент теории игр и её применения к проблемам экономики.</a:t>
            </a:r>
            <a:endParaRPr lang="ru-RU" sz="1600" dirty="0">
              <a:latin typeface="Yu Gothic UI Light" panose="020B0300000000000000" pitchFamily="34" charset="-128"/>
              <a:ea typeface="Yu Gothic UI Light" panose="020B0300000000000000" pitchFamily="34" charset="-128"/>
            </a:endParaRP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5077" y="878890"/>
            <a:ext cx="3928723" cy="5685562"/>
          </a:xfrm>
          <a:prstGeom prst="rect">
            <a:avLst/>
          </a:prstGeom>
        </p:spPr>
      </p:pic>
    </p:spTree>
    <p:extLst>
      <p:ext uri="{BB962C8B-B14F-4D97-AF65-F5344CB8AC3E}">
        <p14:creationId xmlns:p14="http://schemas.microsoft.com/office/powerpoint/2010/main" val="117004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Обратная индукция</a:t>
            </a:r>
            <a:endParaRPr lang="ru-RU" dirty="0"/>
          </a:p>
        </p:txBody>
      </p:sp>
      <p:sp>
        <p:nvSpPr>
          <p:cNvPr id="4" name="Прямоугольник 3"/>
          <p:cNvSpPr/>
          <p:nvPr/>
        </p:nvSpPr>
        <p:spPr>
          <a:xfrm>
            <a:off x="3699164" y="1101436"/>
            <a:ext cx="4800600" cy="5262979"/>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Алгоритмическое описание применения метода обратной индукции для построения оптимальной стратегии в играх было дано в работе Р. Беллмана «</a:t>
            </a:r>
            <a:r>
              <a:rPr lang="ru-RU" sz="1600" dirty="0">
                <a:latin typeface="Yu Gothic UI Light" panose="020B0300000000000000" pitchFamily="34" charset="-128"/>
                <a:ea typeface="Yu Gothic UI Light" panose="020B0300000000000000" pitchFamily="34" charset="-128"/>
              </a:rPr>
              <a:t>О применении динамического программирования и нахождению </a:t>
            </a:r>
            <a:r>
              <a:rPr lang="ru-RU" sz="1600" dirty="0" smtClean="0">
                <a:latin typeface="Yu Gothic UI Light" panose="020B0300000000000000" pitchFamily="34" charset="-128"/>
                <a:ea typeface="Yu Gothic UI Light" panose="020B0300000000000000" pitchFamily="34" charset="-128"/>
              </a:rPr>
              <a:t>оптимальной </a:t>
            </a:r>
            <a:r>
              <a:rPr lang="ru-RU" sz="1600" dirty="0">
                <a:latin typeface="Yu Gothic UI Light" panose="020B0300000000000000" pitchFamily="34" charset="-128"/>
                <a:ea typeface="Yu Gothic UI Light" panose="020B0300000000000000" pitchFamily="34" charset="-128"/>
              </a:rPr>
              <a:t>стратегии при </a:t>
            </a:r>
            <a:r>
              <a:rPr lang="ru-RU" sz="1600" dirty="0" smtClean="0">
                <a:latin typeface="Yu Gothic UI Light" panose="020B0300000000000000" pitchFamily="34" charset="-128"/>
                <a:ea typeface="Yu Gothic UI Light" panose="020B0300000000000000" pitchFamily="34" charset="-128"/>
              </a:rPr>
              <a:t>игре </a:t>
            </a:r>
            <a:r>
              <a:rPr lang="ru-RU" sz="1600" dirty="0">
                <a:latin typeface="Yu Gothic UI Light" panose="020B0300000000000000" pitchFamily="34" charset="-128"/>
                <a:ea typeface="Yu Gothic UI Light" panose="020B0300000000000000" pitchFamily="34" charset="-128"/>
              </a:rPr>
              <a:t>в шахматы и в </a:t>
            </a:r>
            <a:r>
              <a:rPr lang="ru-RU" sz="1600" dirty="0" smtClean="0">
                <a:latin typeface="Yu Gothic UI Light" panose="020B0300000000000000" pitchFamily="34" charset="-128"/>
                <a:ea typeface="Yu Gothic UI Light" panose="020B0300000000000000" pitchFamily="34" charset="-128"/>
              </a:rPr>
              <a:t>шашки» (1965).</a:t>
            </a:r>
          </a:p>
          <a:p>
            <a:pPr indent="363538"/>
            <a:r>
              <a:rPr lang="ru-RU" sz="1600" dirty="0" err="1" smtClean="0">
                <a:latin typeface="Yu Gothic UI Light" panose="020B0300000000000000" pitchFamily="34" charset="-128"/>
                <a:ea typeface="Yu Gothic UI Light" panose="020B0300000000000000" pitchFamily="34" charset="-128"/>
              </a:rPr>
              <a:t>Эндшпильные</a:t>
            </a:r>
            <a:r>
              <a:rPr lang="ru-RU" sz="1600" dirty="0" smtClean="0">
                <a:latin typeface="Yu Gothic UI Light" panose="020B0300000000000000" pitchFamily="34" charset="-128"/>
                <a:ea typeface="Yu Gothic UI Light" panose="020B0300000000000000" pitchFamily="34" charset="-128"/>
              </a:rPr>
              <a:t> базы </a:t>
            </a:r>
            <a:r>
              <a:rPr lang="ru-RU" sz="1600" dirty="0">
                <a:latin typeface="Yu Gothic UI Light" panose="020B0300000000000000" pitchFamily="34" charset="-128"/>
                <a:ea typeface="Yu Gothic UI Light" panose="020B0300000000000000" pitchFamily="34" charset="-128"/>
              </a:rPr>
              <a:t>данных, включающие в себя все возможные расстановки фигур, проводят поиск в обратном направлении: начиная с позиций где одна сторон уже получила пат или </a:t>
            </a:r>
            <a:r>
              <a:rPr lang="ru-RU" sz="1600" dirty="0" smtClean="0">
                <a:latin typeface="Yu Gothic UI Light" panose="020B0300000000000000" pitchFamily="34" charset="-128"/>
                <a:ea typeface="Yu Gothic UI Light" panose="020B0300000000000000" pitchFamily="34" charset="-128"/>
              </a:rPr>
              <a:t>мат, </a:t>
            </a:r>
            <a:r>
              <a:rPr lang="ru-RU" sz="1600" dirty="0">
                <a:latin typeface="Yu Gothic UI Light" panose="020B0300000000000000" pitchFamily="34" charset="-128"/>
                <a:ea typeface="Yu Gothic UI Light" panose="020B0300000000000000" pitchFamily="34" charset="-128"/>
              </a:rPr>
              <a:t>и заканчивая конкретной позицией </a:t>
            </a:r>
            <a:r>
              <a:rPr lang="ru-RU" sz="1600" dirty="0" smtClean="0">
                <a:latin typeface="Yu Gothic UI Light" panose="020B0300000000000000" pitchFamily="34" charset="-128"/>
                <a:ea typeface="Yu Gothic UI Light" panose="020B0300000000000000" pitchFamily="34" charset="-128"/>
              </a:rPr>
              <a:t>на </a:t>
            </a:r>
            <a:r>
              <a:rPr lang="ru-RU" sz="1600" dirty="0">
                <a:latin typeface="Yu Gothic UI Light" panose="020B0300000000000000" pitchFamily="34" charset="-128"/>
                <a:ea typeface="Yu Gothic UI Light" panose="020B0300000000000000" pitchFamily="34" charset="-128"/>
              </a:rPr>
              <a:t>доске, </a:t>
            </a:r>
            <a:r>
              <a:rPr lang="ru-RU" sz="1600" dirty="0" smtClean="0">
                <a:latin typeface="Yu Gothic UI Light" panose="020B0300000000000000" pitchFamily="34" charset="-128"/>
                <a:ea typeface="Yu Gothic UI Light" panose="020B0300000000000000" pitchFamily="34" charset="-128"/>
              </a:rPr>
              <a:t>позволяя, </a:t>
            </a:r>
            <a:r>
              <a:rPr lang="ru-RU" sz="1600" dirty="0">
                <a:latin typeface="Yu Gothic UI Light" panose="020B0300000000000000" pitchFamily="34" charset="-128"/>
                <a:ea typeface="Yu Gothic UI Light" panose="020B0300000000000000" pitchFamily="34" charset="-128"/>
              </a:rPr>
              <a:t>тем самым, </a:t>
            </a:r>
            <a:r>
              <a:rPr lang="ru-RU" sz="1600" dirty="0" smtClean="0">
                <a:latin typeface="Yu Gothic UI Light" panose="020B0300000000000000" pitchFamily="34" charset="-128"/>
                <a:ea typeface="Yu Gothic UI Light" panose="020B0300000000000000" pitchFamily="34" charset="-128"/>
              </a:rPr>
              <a:t>найти идеальный ход. </a:t>
            </a:r>
            <a:r>
              <a:rPr lang="ru-RU" sz="1600" dirty="0">
                <a:latin typeface="Yu Gothic UI Light" panose="020B0300000000000000" pitchFamily="34" charset="-128"/>
                <a:ea typeface="Yu Gothic UI Light" panose="020B0300000000000000" pitchFamily="34" charset="-128"/>
              </a:rPr>
              <a:t>Таким образом шахматному компьютеру во время игры больше не нужно производить расчеты эндшпиля, а достаточно лишь посмотреть в базе данных заранее посчитанный результат и сделать идеальный ход.</a:t>
            </a: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1970 году Томас </a:t>
            </a:r>
            <a:r>
              <a:rPr lang="ru-RU" sz="1600" dirty="0" err="1">
                <a:latin typeface="Yu Gothic UI Light" panose="020B0300000000000000" pitchFamily="34" charset="-128"/>
                <a:ea typeface="Yu Gothic UI Light" panose="020B0300000000000000" pitchFamily="34" charset="-128"/>
              </a:rPr>
              <a:t>Штрохлейн</a:t>
            </a:r>
            <a:r>
              <a:rPr lang="ru-RU" sz="1600" dirty="0">
                <a:latin typeface="Yu Gothic UI Light" panose="020B0300000000000000" pitchFamily="34" charset="-128"/>
                <a:ea typeface="Yu Gothic UI Light" panose="020B0300000000000000" pitchFamily="34" charset="-128"/>
              </a:rPr>
              <a:t> (нем. </a:t>
            </a:r>
            <a:r>
              <a:rPr lang="ru-RU" sz="1600" dirty="0" err="1">
                <a:latin typeface="Yu Gothic UI Light" panose="020B0300000000000000" pitchFamily="34" charset="-128"/>
                <a:ea typeface="Yu Gothic UI Light" panose="020B0300000000000000" pitchFamily="34" charset="-128"/>
              </a:rPr>
              <a:t>Thomas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Ströhlein</a:t>
            </a:r>
            <a:r>
              <a:rPr lang="ru-RU" sz="1600" dirty="0">
                <a:latin typeface="Yu Gothic UI Light" panose="020B0300000000000000" pitchFamily="34" charset="-128"/>
                <a:ea typeface="Yu Gothic UI Light" panose="020B0300000000000000" pitchFamily="34" charset="-128"/>
              </a:rPr>
              <a:t>) защитил докторскую диссертацию в которой анализировались такие окончание как KQK, KRK, KPK, KQKR, KRKB, и KRKN</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10548"/>
          <a:stretch/>
        </p:blipFill>
        <p:spPr>
          <a:xfrm>
            <a:off x="8717973" y="1101436"/>
            <a:ext cx="2635827" cy="3519099"/>
          </a:xfrm>
          <a:prstGeom prst="rect">
            <a:avLst/>
          </a:prstGeom>
        </p:spPr>
      </p:pic>
      <p:sp>
        <p:nvSpPr>
          <p:cNvPr id="10" name="Прямоугольник 9"/>
          <p:cNvSpPr/>
          <p:nvPr/>
        </p:nvSpPr>
        <p:spPr>
          <a:xfrm>
            <a:off x="8717973" y="4843081"/>
            <a:ext cx="2635827" cy="156966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Ричард Эрнст Беллман (1920—1984) — американский математик, </a:t>
            </a:r>
            <a:r>
              <a:rPr lang="ru-RU" sz="1600" dirty="0" smtClean="0">
                <a:latin typeface="Yu Gothic UI Light" panose="020B0300000000000000" pitchFamily="34" charset="-128"/>
                <a:ea typeface="Yu Gothic UI Light" panose="020B0300000000000000" pitchFamily="34" charset="-128"/>
              </a:rPr>
              <a:t>создатель </a:t>
            </a:r>
            <a:r>
              <a:rPr lang="ru-RU" sz="1600" dirty="0">
                <a:latin typeface="Yu Gothic UI Light" panose="020B0300000000000000" pitchFamily="34" charset="-128"/>
                <a:ea typeface="Yu Gothic UI Light" panose="020B0300000000000000" pitchFamily="34" charset="-128"/>
              </a:rPr>
              <a:t>метода динамического программирования.</a:t>
            </a:r>
          </a:p>
        </p:txBody>
      </p:sp>
      <p:sp>
        <p:nvSpPr>
          <p:cNvPr id="11" name="Прямоугольник 10"/>
          <p:cNvSpPr/>
          <p:nvPr/>
        </p:nvSpPr>
        <p:spPr>
          <a:xfrm>
            <a:off x="838200" y="4719970"/>
            <a:ext cx="2642428" cy="1569660"/>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Томас </a:t>
            </a:r>
            <a:r>
              <a:rPr lang="ru-RU" sz="1600" dirty="0" err="1" smtClean="0">
                <a:latin typeface="Yu Gothic UI Light" panose="020B0300000000000000" pitchFamily="34" charset="-128"/>
                <a:ea typeface="Yu Gothic UI Light" panose="020B0300000000000000" pitchFamily="34" charset="-128"/>
              </a:rPr>
              <a:t>Штрохлейн</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(р. </a:t>
            </a:r>
            <a:r>
              <a:rPr lang="ru-RU" sz="1600" dirty="0" smtClean="0">
                <a:latin typeface="Yu Gothic UI Light" panose="020B0300000000000000" pitchFamily="34" charset="-128"/>
                <a:ea typeface="Yu Gothic UI Light" panose="020B0300000000000000" pitchFamily="34" charset="-128"/>
              </a:rPr>
              <a:t>1941) </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немецкий математик, исследователь в области теории игр</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профессор Мюнхенского технического университета.</a:t>
            </a:r>
            <a:endParaRPr lang="ru-RU" sz="1600" dirty="0">
              <a:latin typeface="Yu Gothic UI Light" panose="020B0300000000000000" pitchFamily="34" charset="-128"/>
              <a:ea typeface="Yu Gothic UI Light" panose="020B0300000000000000" pitchFamily="34" charset="-128"/>
            </a:endParaRP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b="3073"/>
          <a:stretch/>
        </p:blipFill>
        <p:spPr>
          <a:xfrm>
            <a:off x="838200" y="1101436"/>
            <a:ext cx="2642428" cy="3553692"/>
          </a:xfrm>
          <a:prstGeom prst="rect">
            <a:avLst/>
          </a:prstGeom>
        </p:spPr>
      </p:pic>
    </p:spTree>
    <p:extLst>
      <p:ext uri="{BB962C8B-B14F-4D97-AF65-F5344CB8AC3E}">
        <p14:creationId xmlns:p14="http://schemas.microsoft.com/office/powerpoint/2010/main" val="642814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Обратная индукция</a:t>
            </a:r>
            <a:endParaRPr lang="ru-RU" dirty="0"/>
          </a:p>
        </p:txBody>
      </p:sp>
      <p:sp>
        <p:nvSpPr>
          <p:cNvPr id="4" name="Прямоугольник 3"/>
          <p:cNvSpPr/>
          <p:nvPr/>
        </p:nvSpPr>
        <p:spPr>
          <a:xfrm>
            <a:off x="838200" y="878890"/>
            <a:ext cx="7661564" cy="5755422"/>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1977 году </a:t>
            </a:r>
            <a:r>
              <a:rPr lang="ru-RU" sz="1600" dirty="0" smtClean="0">
                <a:latin typeface="Yu Gothic UI Light" panose="020B0300000000000000" pitchFamily="34" charset="-128"/>
                <a:ea typeface="Yu Gothic UI Light" panose="020B0300000000000000" pitchFamily="34" charset="-128"/>
              </a:rPr>
              <a:t>К. </a:t>
            </a:r>
            <a:r>
              <a:rPr lang="ru-RU" sz="1600" dirty="0">
                <a:latin typeface="Yu Gothic UI Light" panose="020B0300000000000000" pitchFamily="34" charset="-128"/>
                <a:ea typeface="Yu Gothic UI Light" panose="020B0300000000000000" pitchFamily="34" charset="-128"/>
              </a:rPr>
              <a:t>Томпсон на конференции Международной федерации по обработке информации </a:t>
            </a:r>
            <a:r>
              <a:rPr lang="ru-RU" sz="1600" dirty="0" smtClean="0">
                <a:latin typeface="Yu Gothic UI Light" panose="020B0300000000000000" pitchFamily="34" charset="-128"/>
                <a:ea typeface="Yu Gothic UI Light" panose="020B0300000000000000" pitchFamily="34" charset="-128"/>
              </a:rPr>
              <a:t>представил </a:t>
            </a:r>
            <a:r>
              <a:rPr lang="ru-RU" sz="1600" dirty="0">
                <a:latin typeface="Yu Gothic UI Light" panose="020B0300000000000000" pitchFamily="34" charset="-128"/>
                <a:ea typeface="Yu Gothic UI Light" panose="020B0300000000000000" pitchFamily="34" charset="-128"/>
              </a:rPr>
              <a:t>построенную им таблицу для всех возможных положений в эндшпиле KRKQ «ладья и король против ферзя и короля</a:t>
            </a:r>
            <a:r>
              <a:rPr lang="ru-RU" sz="1600" dirty="0" smtClean="0">
                <a:latin typeface="Yu Gothic UI Light" panose="020B0300000000000000" pitchFamily="34" charset="-128"/>
                <a:ea typeface="Yu Gothic UI Light" panose="020B0300000000000000" pitchFamily="34" charset="-128"/>
              </a:rPr>
              <a:t>».</a:t>
            </a:r>
          </a:p>
          <a:p>
            <a:pPr indent="363538"/>
            <a:r>
              <a:rPr lang="ru-RU" sz="1600" dirty="0">
                <a:latin typeface="Yu Gothic UI Light" panose="020B0300000000000000" pitchFamily="34" charset="-128"/>
                <a:ea typeface="Yu Gothic UI Light" panose="020B0300000000000000" pitchFamily="34" charset="-128"/>
              </a:rPr>
              <a:t>Кен Томпсон провел несколько показательных выступлений </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компьютер играл за игрока, владеющего ладьёй. Этот </a:t>
            </a:r>
            <a:r>
              <a:rPr lang="ru-RU" sz="1600" dirty="0" smtClean="0">
                <a:latin typeface="Yu Gothic UI Light" panose="020B0300000000000000" pitchFamily="34" charset="-128"/>
                <a:ea typeface="Yu Gothic UI Light" panose="020B0300000000000000" pitchFamily="34" charset="-128"/>
              </a:rPr>
              <a:t>эндшпиль, </a:t>
            </a:r>
            <a:r>
              <a:rPr lang="ru-RU" sz="1600" dirty="0">
                <a:latin typeface="Yu Gothic UI Light" panose="020B0300000000000000" pitchFamily="34" charset="-128"/>
                <a:ea typeface="Yu Gothic UI Light" panose="020B0300000000000000" pitchFamily="34" charset="-128"/>
              </a:rPr>
              <a:t>теоретически проигрышный, шахматист уровня мастера, владея ферзём, обычно легко выигрывает </a:t>
            </a:r>
            <a:r>
              <a:rPr lang="ru-RU" sz="1600" dirty="0" smtClean="0">
                <a:latin typeface="Yu Gothic UI Light" panose="020B0300000000000000" pitchFamily="34" charset="-128"/>
                <a:ea typeface="Yu Gothic UI Light" panose="020B0300000000000000" pitchFamily="34" charset="-128"/>
              </a:rPr>
              <a:t>у </a:t>
            </a:r>
            <a:r>
              <a:rPr lang="ru-RU" sz="1600" dirty="0">
                <a:latin typeface="Yu Gothic UI Light" panose="020B0300000000000000" pitchFamily="34" charset="-128"/>
                <a:ea typeface="Yu Gothic UI Light" panose="020B0300000000000000" pitchFamily="34" charset="-128"/>
              </a:rPr>
              <a:t>любого противника. </a:t>
            </a:r>
            <a:r>
              <a:rPr lang="ru-RU" sz="1600" dirty="0" smtClean="0">
                <a:latin typeface="Yu Gothic UI Light" panose="020B0300000000000000" pitchFamily="34" charset="-128"/>
                <a:ea typeface="Yu Gothic UI Light" panose="020B0300000000000000" pitchFamily="34" charset="-128"/>
              </a:rPr>
              <a:t>Компьютеру </a:t>
            </a:r>
            <a:r>
              <a:rPr lang="ru-RU" sz="1600" dirty="0">
                <a:latin typeface="Yu Gothic UI Light" panose="020B0300000000000000" pitchFamily="34" charset="-128"/>
                <a:ea typeface="Yu Gothic UI Light" panose="020B0300000000000000" pitchFamily="34" charset="-128"/>
              </a:rPr>
              <a:t>была поставлена задача максимально оттянуть свой теоретически неизбежный проигрыш. Результаты </a:t>
            </a:r>
            <a:r>
              <a:rPr lang="ru-RU" sz="1600" dirty="0" smtClean="0">
                <a:latin typeface="Yu Gothic UI Light" panose="020B0300000000000000" pitchFamily="34" charset="-128"/>
                <a:ea typeface="Yu Gothic UI Light" panose="020B0300000000000000" pitchFamily="34" charset="-128"/>
              </a:rPr>
              <a:t>экспериментов </a:t>
            </a:r>
            <a:r>
              <a:rPr lang="ru-RU" sz="1600" dirty="0">
                <a:latin typeface="Yu Gothic UI Light" panose="020B0300000000000000" pitchFamily="34" charset="-128"/>
                <a:ea typeface="Yu Gothic UI Light" panose="020B0300000000000000" pitchFamily="34" charset="-128"/>
              </a:rPr>
              <a:t>были довольно интересными. Против программы пытались играть </a:t>
            </a:r>
            <a:r>
              <a:rPr lang="ru-RU" sz="1600" dirty="0" smtClean="0">
                <a:latin typeface="Yu Gothic UI Light" panose="020B0300000000000000" pitchFamily="34" charset="-128"/>
                <a:ea typeface="Yu Gothic UI Light" panose="020B0300000000000000" pitchFamily="34" charset="-128"/>
              </a:rPr>
              <a:t>Х. </a:t>
            </a:r>
            <a:r>
              <a:rPr lang="ru-RU" sz="1600" dirty="0" err="1">
                <a:latin typeface="Yu Gothic UI Light" panose="020B0300000000000000" pitchFamily="34" charset="-128"/>
                <a:ea typeface="Yu Gothic UI Light" panose="020B0300000000000000" pitchFamily="34" charset="-128"/>
              </a:rPr>
              <a:t>Берлинер</a:t>
            </a:r>
            <a:r>
              <a:rPr lang="ru-RU" sz="1600" dirty="0">
                <a:latin typeface="Yu Gothic UI Light" panose="020B0300000000000000" pitchFamily="34" charset="-128"/>
                <a:ea typeface="Yu Gothic UI Light" panose="020B0300000000000000" pitchFamily="34" charset="-128"/>
              </a:rPr>
              <a:t>, экс-чемпион мира по переписке, и </a:t>
            </a:r>
            <a:r>
              <a:rPr lang="ru-RU" sz="1600" dirty="0" smtClean="0">
                <a:latin typeface="Yu Gothic UI Light" panose="020B0300000000000000" pitchFamily="34" charset="-128"/>
                <a:ea typeface="Yu Gothic UI Light" panose="020B0300000000000000" pitchFamily="34" charset="-128"/>
              </a:rPr>
              <a:t>Л. </a:t>
            </a:r>
            <a:r>
              <a:rPr lang="ru-RU" sz="1600" dirty="0">
                <a:latin typeface="Yu Gothic UI Light" panose="020B0300000000000000" pitchFamily="34" charset="-128"/>
                <a:ea typeface="Yu Gothic UI Light" panose="020B0300000000000000" pitchFamily="34" charset="-128"/>
              </a:rPr>
              <a:t>Дей, чемпион Канады. Ни тот, ни другой не смогли выиграть у программы, хотя любая позиция была для них выигрышной</a:t>
            </a:r>
            <a:r>
              <a:rPr lang="ru-RU" sz="1600" dirty="0" smtClean="0">
                <a:latin typeface="Yu Gothic UI Light" panose="020B0300000000000000" pitchFamily="34" charset="-128"/>
                <a:ea typeface="Yu Gothic UI Light" panose="020B0300000000000000" pitchFamily="34" charset="-128"/>
              </a:rPr>
              <a:t>.</a:t>
            </a:r>
          </a:p>
          <a:p>
            <a:pPr indent="363538"/>
            <a:r>
              <a:rPr lang="ru-RU" sz="1600" dirty="0">
                <a:latin typeface="Yu Gothic UI Light" panose="020B0300000000000000" pitchFamily="34" charset="-128"/>
                <a:ea typeface="Yu Gothic UI Light" panose="020B0300000000000000" pitchFamily="34" charset="-128"/>
              </a:rPr>
              <a:t>В 1970-е и 1980-е годы </a:t>
            </a:r>
            <a:r>
              <a:rPr lang="ru-RU" sz="1600" dirty="0" smtClean="0">
                <a:latin typeface="Yu Gothic UI Light" panose="020B0300000000000000" pitchFamily="34" charset="-128"/>
                <a:ea typeface="Yu Gothic UI Light" panose="020B0300000000000000" pitchFamily="34" charset="-128"/>
              </a:rPr>
              <a:t>Томпсоном </a:t>
            </a:r>
            <a:r>
              <a:rPr lang="ru-RU" sz="1600" dirty="0">
                <a:latin typeface="Yu Gothic UI Light" panose="020B0300000000000000" pitchFamily="34" charset="-128"/>
                <a:ea typeface="Yu Gothic UI Light" panose="020B0300000000000000" pitchFamily="34" charset="-128"/>
              </a:rPr>
              <a:t>и </a:t>
            </a:r>
            <a:r>
              <a:rPr lang="ru-RU" sz="1600" dirty="0" smtClean="0">
                <a:latin typeface="Yu Gothic UI Light" panose="020B0300000000000000" pitchFamily="34" charset="-128"/>
                <a:ea typeface="Yu Gothic UI Light" panose="020B0300000000000000" pitchFamily="34" charset="-128"/>
              </a:rPr>
              <a:t>другими энтузиастами были </a:t>
            </a:r>
            <a:r>
              <a:rPr lang="ru-RU" sz="1600" dirty="0">
                <a:latin typeface="Yu Gothic UI Light" panose="020B0300000000000000" pitchFamily="34" charset="-128"/>
                <a:ea typeface="Yu Gothic UI Light" panose="020B0300000000000000" pitchFamily="34" charset="-128"/>
              </a:rPr>
              <a:t>посчитаны все 4-фигурные окончания, а к концу 1980-х уже все </a:t>
            </a:r>
            <a:r>
              <a:rPr lang="ru-RU" sz="1600" dirty="0" smtClean="0">
                <a:latin typeface="Yu Gothic UI Light" panose="020B0300000000000000" pitchFamily="34" charset="-128"/>
                <a:ea typeface="Yu Gothic UI Light" panose="020B0300000000000000" pitchFamily="34" charset="-128"/>
              </a:rPr>
              <a:t>5-фигурные.</a:t>
            </a: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1998 году </a:t>
            </a:r>
            <a:r>
              <a:rPr lang="ru-RU" sz="1600" dirty="0" smtClean="0">
                <a:latin typeface="Yu Gothic UI Light" panose="020B0300000000000000" pitchFamily="34" charset="-128"/>
                <a:ea typeface="Yu Gothic UI Light" panose="020B0300000000000000" pitchFamily="34" charset="-128"/>
              </a:rPr>
              <a:t>Е. </a:t>
            </a:r>
            <a:r>
              <a:rPr lang="ru-RU" sz="1600" dirty="0">
                <a:latin typeface="Yu Gothic UI Light" panose="020B0300000000000000" pitchFamily="34" charset="-128"/>
                <a:ea typeface="Yu Gothic UI Light" panose="020B0300000000000000" pitchFamily="34" charset="-128"/>
              </a:rPr>
              <a:t>Налимов создал </a:t>
            </a:r>
            <a:r>
              <a:rPr lang="ru-RU" sz="1600" dirty="0" smtClean="0">
                <a:latin typeface="Yu Gothic UI Light" panose="020B0300000000000000" pitchFamily="34" charset="-128"/>
                <a:ea typeface="Yu Gothic UI Light" panose="020B0300000000000000" pitchFamily="34" charset="-128"/>
              </a:rPr>
              <a:t>новый эффективный генератор </a:t>
            </a:r>
            <a:r>
              <a:rPr lang="ru-RU" sz="1600" dirty="0">
                <a:latin typeface="Yu Gothic UI Light" panose="020B0300000000000000" pitchFamily="34" charset="-128"/>
                <a:ea typeface="Yu Gothic UI Light" panose="020B0300000000000000" pitchFamily="34" charset="-128"/>
              </a:rPr>
              <a:t>шахматных </a:t>
            </a:r>
            <a:r>
              <a:rPr lang="ru-RU" sz="1600" dirty="0" smtClean="0">
                <a:latin typeface="Yu Gothic UI Light" panose="020B0300000000000000" pitchFamily="34" charset="-128"/>
                <a:ea typeface="Yu Gothic UI Light" panose="020B0300000000000000" pitchFamily="34" charset="-128"/>
              </a:rPr>
              <a:t>окончаний. Благодаря этому, а также </a:t>
            </a:r>
            <a:r>
              <a:rPr lang="ru-RU" sz="1600" dirty="0">
                <a:latin typeface="Yu Gothic UI Light" panose="020B0300000000000000" pitchFamily="34" charset="-128"/>
                <a:ea typeface="Yu Gothic UI Light" panose="020B0300000000000000" pitchFamily="34" charset="-128"/>
              </a:rPr>
              <a:t>росту производительности компьютеров, к началу 2000-х </a:t>
            </a:r>
            <a:r>
              <a:rPr lang="ru-RU" sz="1600" dirty="0" smtClean="0">
                <a:latin typeface="Yu Gothic UI Light" panose="020B0300000000000000" pitchFamily="34" charset="-128"/>
                <a:ea typeface="Yu Gothic UI Light" panose="020B0300000000000000" pitchFamily="34" charset="-128"/>
              </a:rPr>
              <a:t>были посчитаны все 6-фигурные </a:t>
            </a:r>
            <a:r>
              <a:rPr lang="ru-RU" sz="1600" dirty="0">
                <a:latin typeface="Yu Gothic UI Light" panose="020B0300000000000000" pitchFamily="34" charset="-128"/>
                <a:ea typeface="Yu Gothic UI Light" panose="020B0300000000000000" pitchFamily="34" charset="-128"/>
              </a:rPr>
              <a:t>окончания, что произвело настоящую революцию в понимании некоторых эндшпилей. </a:t>
            </a:r>
            <a:endParaRPr lang="ru-RU" sz="1600" dirty="0" smtClean="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2012 году были рассчитаны 7-фигурные таблицы для ситуаций распределения фигур четыре против трех и пять против двух. Расчеты проводились весной-летом 2012 года, авторы таблиц — </a:t>
            </a:r>
            <a:r>
              <a:rPr lang="ru-RU" sz="1600" dirty="0" smtClean="0">
                <a:latin typeface="Yu Gothic UI Light" panose="020B0300000000000000" pitchFamily="34" charset="-128"/>
                <a:ea typeface="Yu Gothic UI Light" panose="020B0300000000000000" pitchFamily="34" charset="-128"/>
              </a:rPr>
              <a:t>В. </a:t>
            </a:r>
            <a:r>
              <a:rPr lang="ru-RU" sz="1600" dirty="0" err="1">
                <a:latin typeface="Yu Gothic UI Light" panose="020B0300000000000000" pitchFamily="34" charset="-128"/>
                <a:ea typeface="Yu Gothic UI Light" panose="020B0300000000000000" pitchFamily="34" charset="-128"/>
              </a:rPr>
              <a:t>Махнычев</a:t>
            </a:r>
            <a:r>
              <a:rPr lang="ru-RU" sz="1600" dirty="0">
                <a:latin typeface="Yu Gothic UI Light" panose="020B0300000000000000" pitchFamily="34" charset="-128"/>
                <a:ea typeface="Yu Gothic UI Light" panose="020B0300000000000000" pitchFamily="34" charset="-128"/>
              </a:rPr>
              <a:t> и </a:t>
            </a:r>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Захаров, сотрудники ВМК МГУ. Таблицы названы таблицами Ломоносова, так как рассчитывались на </a:t>
            </a:r>
            <a:r>
              <a:rPr lang="ru-RU" sz="1600" dirty="0" smtClean="0">
                <a:latin typeface="Yu Gothic UI Light" panose="020B0300000000000000" pitchFamily="34" charset="-128"/>
                <a:ea typeface="Yu Gothic UI Light" panose="020B0300000000000000" pitchFamily="34" charset="-128"/>
              </a:rPr>
              <a:t>суперкомпьютерах МГУ </a:t>
            </a:r>
            <a:r>
              <a:rPr lang="ru-RU" sz="1600" dirty="0">
                <a:latin typeface="Yu Gothic UI Light" panose="020B0300000000000000" pitchFamily="34" charset="-128"/>
                <a:ea typeface="Yu Gothic UI Light" panose="020B0300000000000000" pitchFamily="34" charset="-128"/>
              </a:rPr>
              <a:t>«Ломоносов» и IBM </a:t>
            </a:r>
            <a:r>
              <a:rPr lang="ru-RU" sz="1600" dirty="0" err="1">
                <a:latin typeface="Yu Gothic UI Light" panose="020B0300000000000000" pitchFamily="34" charset="-128"/>
                <a:ea typeface="Yu Gothic UI Light" panose="020B0300000000000000" pitchFamily="34" charset="-128"/>
              </a:rPr>
              <a:t>Blue</a:t>
            </a:r>
            <a:r>
              <a:rPr lang="ru-RU" sz="1600" dirty="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Gene</a:t>
            </a:r>
            <a:r>
              <a:rPr lang="ru-RU" sz="1600" dirty="0" smtClean="0">
                <a:latin typeface="Yu Gothic UI Light" panose="020B0300000000000000" pitchFamily="34" charset="-128"/>
                <a:ea typeface="Yu Gothic UI Light" panose="020B0300000000000000" pitchFamily="34" charset="-128"/>
              </a:rPr>
              <a:t>/P.</a:t>
            </a:r>
            <a:endParaRPr lang="ru-RU" sz="1600" dirty="0">
              <a:latin typeface="Yu Gothic UI Light" panose="020B0300000000000000" pitchFamily="34" charset="-128"/>
              <a:ea typeface="Yu Gothic UI Light" panose="020B0300000000000000" pitchFamily="34" charset="-128"/>
            </a:endParaRPr>
          </a:p>
          <a:p>
            <a:pPr indent="363538"/>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1372" y="878890"/>
            <a:ext cx="2642428" cy="3522518"/>
          </a:xfrm>
          <a:prstGeom prst="rect">
            <a:avLst/>
          </a:prstGeom>
        </p:spPr>
      </p:pic>
      <p:sp>
        <p:nvSpPr>
          <p:cNvPr id="11" name="Прямоугольник 10"/>
          <p:cNvSpPr/>
          <p:nvPr/>
        </p:nvSpPr>
        <p:spPr>
          <a:xfrm>
            <a:off x="8711372" y="4497424"/>
            <a:ext cx="2642428" cy="1815882"/>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Кен Томпсон (р. 1943) — пионер компьютерной науки, известен за свой вклад в создание языка программирования C и операционной системы UNIX.</a:t>
            </a:r>
          </a:p>
        </p:txBody>
      </p:sp>
    </p:spTree>
    <p:extLst>
      <p:ext uri="{BB962C8B-B14F-4D97-AF65-F5344CB8AC3E}">
        <p14:creationId xmlns:p14="http://schemas.microsoft.com/office/powerpoint/2010/main" val="2213994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об определениях</a:t>
            </a:r>
            <a:endParaRPr lang="ru-RU" dirty="0"/>
          </a:p>
        </p:txBody>
      </p:sp>
      <p:sp>
        <p:nvSpPr>
          <p:cNvPr id="3" name="Объект 2"/>
          <p:cNvSpPr>
            <a:spLocks noGrp="1"/>
          </p:cNvSpPr>
          <p:nvPr>
            <p:ph idx="1"/>
          </p:nvPr>
        </p:nvSpPr>
        <p:spPr>
          <a:xfrm>
            <a:off x="3792682" y="1474789"/>
            <a:ext cx="4239491" cy="4320000"/>
          </a:xfrm>
        </p:spPr>
        <p:txBody>
          <a:bodyPr>
            <a:normAutofit/>
          </a:bodyPr>
          <a:lstStyle/>
          <a:p>
            <a:pPr marL="0" indent="363538" fontAlgn="t">
              <a:buNone/>
            </a:pPr>
            <a:r>
              <a:rPr lang="ru-RU" sz="2200" dirty="0" smtClean="0"/>
              <a:t>«…И со мной, </a:t>
            </a:r>
            <a:r>
              <a:rPr lang="ru-RU" sz="2200" dirty="0" err="1" smtClean="0"/>
              <a:t>Менон</a:t>
            </a:r>
            <a:r>
              <a:rPr lang="ru-RU" sz="2200" dirty="0" smtClean="0"/>
              <a:t>, точно так же: здесь я делю нужду моих сограждан и упрекаю себя в том, что вообще знать не знаю, что же такое добродетель. А если я этого не знаю, то откуда мне знать, как ее достичь? Разве, по-твоему, возможно, вообще не зная, кто такой </a:t>
            </a:r>
            <a:r>
              <a:rPr lang="ru-RU" sz="2200" dirty="0" err="1" smtClean="0"/>
              <a:t>Менон</a:t>
            </a:r>
            <a:r>
              <a:rPr lang="ru-RU" sz="2200" dirty="0" smtClean="0"/>
              <a:t>, знать, красив ли он, богат ли, знатен ли или же совсем наоборот?»</a:t>
            </a:r>
          </a:p>
          <a:p>
            <a:pPr marL="0" indent="363538" algn="r" fontAlgn="t">
              <a:buNone/>
            </a:pPr>
            <a:r>
              <a:rPr lang="ru-RU" sz="1800" dirty="0" smtClean="0"/>
              <a:t>Платон, «</a:t>
            </a:r>
            <a:r>
              <a:rPr lang="ru-RU" sz="1800" dirty="0" err="1" smtClean="0"/>
              <a:t>Менон</a:t>
            </a:r>
            <a:r>
              <a:rPr lang="ru-RU" sz="1800" dirty="0" smtClean="0"/>
              <a:t>», 71 а–b</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474789"/>
            <a:ext cx="2880000" cy="43200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800" y="1474789"/>
            <a:ext cx="3240000" cy="4320000"/>
          </a:xfrm>
          <a:prstGeom prst="rect">
            <a:avLst/>
          </a:prstGeom>
        </p:spPr>
      </p:pic>
    </p:spTree>
    <p:extLst>
      <p:ext uri="{BB962C8B-B14F-4D97-AF65-F5344CB8AC3E}">
        <p14:creationId xmlns:p14="http://schemas.microsoft.com/office/powerpoint/2010/main" val="30830956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Ещё немного шахмат</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13979"/>
            <a:ext cx="2227985" cy="222798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546" y="1013979"/>
            <a:ext cx="2227985" cy="222798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777960"/>
            <a:ext cx="2236057" cy="222798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0546" y="3777960"/>
            <a:ext cx="2227985" cy="2227985"/>
          </a:xfrm>
          <a:prstGeom prst="rect">
            <a:avLst/>
          </a:prstGeom>
        </p:spPr>
      </p:pic>
      <p:sp>
        <p:nvSpPr>
          <p:cNvPr id="8" name="Прямоугольник 7"/>
          <p:cNvSpPr/>
          <p:nvPr/>
        </p:nvSpPr>
        <p:spPr>
          <a:xfrm>
            <a:off x="838200" y="3241964"/>
            <a:ext cx="1423788"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43 хода</a:t>
            </a:r>
            <a:endParaRPr lang="ru-RU" sz="1600" dirty="0">
              <a:latin typeface="Yu Gothic UI Light" panose="020B0300000000000000" pitchFamily="34" charset="-128"/>
              <a:ea typeface="Yu Gothic UI Light" panose="020B0300000000000000" pitchFamily="34" charset="-128"/>
            </a:endParaRPr>
          </a:p>
        </p:txBody>
      </p:sp>
      <p:sp>
        <p:nvSpPr>
          <p:cNvPr id="9" name="Прямоугольник 8"/>
          <p:cNvSpPr/>
          <p:nvPr/>
        </p:nvSpPr>
        <p:spPr>
          <a:xfrm>
            <a:off x="3360546" y="3241964"/>
            <a:ext cx="1603324"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a:t>
            </a:r>
            <a:r>
              <a:rPr lang="ru-RU" sz="1600" dirty="0" smtClean="0">
                <a:solidFill>
                  <a:srgbClr val="252525"/>
                </a:solidFill>
                <a:latin typeface="Yu Gothic UI Light" panose="020B0300000000000000" pitchFamily="34" charset="-128"/>
                <a:ea typeface="Yu Gothic UI Light" panose="020B0300000000000000" pitchFamily="34" charset="-128"/>
              </a:rPr>
              <a:t>127 ходов</a:t>
            </a:r>
            <a:endParaRPr lang="ru-RU" sz="1600" dirty="0">
              <a:latin typeface="Yu Gothic UI Light" panose="020B0300000000000000" pitchFamily="34" charset="-128"/>
              <a:ea typeface="Yu Gothic UI Light" panose="020B0300000000000000" pitchFamily="34" charset="-128"/>
            </a:endParaRPr>
          </a:p>
        </p:txBody>
      </p:sp>
      <p:sp>
        <p:nvSpPr>
          <p:cNvPr id="10" name="Прямоугольник 9"/>
          <p:cNvSpPr/>
          <p:nvPr/>
        </p:nvSpPr>
        <p:spPr>
          <a:xfrm>
            <a:off x="838200" y="6005945"/>
            <a:ext cx="1526380"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a:t>
            </a:r>
            <a:r>
              <a:rPr lang="ru-RU" sz="1600" dirty="0" smtClean="0">
                <a:solidFill>
                  <a:srgbClr val="252525"/>
                </a:solidFill>
                <a:latin typeface="Yu Gothic UI Light" panose="020B0300000000000000" pitchFamily="34" charset="-128"/>
                <a:ea typeface="Yu Gothic UI Light" panose="020B0300000000000000" pitchFamily="34" charset="-128"/>
              </a:rPr>
              <a:t>262 </a:t>
            </a:r>
            <a:r>
              <a:rPr lang="ru-RU" sz="1600" dirty="0">
                <a:solidFill>
                  <a:srgbClr val="252525"/>
                </a:solidFill>
                <a:latin typeface="Yu Gothic UI Light" panose="020B0300000000000000" pitchFamily="34" charset="-128"/>
                <a:ea typeface="Yu Gothic UI Light" panose="020B0300000000000000" pitchFamily="34" charset="-128"/>
              </a:rPr>
              <a:t>хода</a:t>
            </a:r>
            <a:endParaRPr lang="ru-RU" sz="1600" dirty="0">
              <a:latin typeface="Yu Gothic UI Light" panose="020B0300000000000000" pitchFamily="34" charset="-128"/>
              <a:ea typeface="Yu Gothic UI Light" panose="020B0300000000000000" pitchFamily="34" charset="-128"/>
            </a:endParaRPr>
          </a:p>
        </p:txBody>
      </p:sp>
      <p:sp>
        <p:nvSpPr>
          <p:cNvPr id="11" name="Прямоугольник 10"/>
          <p:cNvSpPr/>
          <p:nvPr/>
        </p:nvSpPr>
        <p:spPr>
          <a:xfrm>
            <a:off x="3360546" y="6005945"/>
            <a:ext cx="1641796" cy="338554"/>
          </a:xfrm>
          <a:prstGeom prst="rect">
            <a:avLst/>
          </a:prstGeom>
        </p:spPr>
        <p:txBody>
          <a:bodyPr wrap="non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Мат в </a:t>
            </a:r>
            <a:r>
              <a:rPr lang="ru-RU" sz="1600" dirty="0" smtClean="0">
                <a:solidFill>
                  <a:srgbClr val="252525"/>
                </a:solidFill>
                <a:latin typeface="Yu Gothic UI Light" panose="020B0300000000000000" pitchFamily="34" charset="-128"/>
                <a:ea typeface="Yu Gothic UI Light" panose="020B0300000000000000" pitchFamily="34" charset="-128"/>
              </a:rPr>
              <a:t>549 ходов</a:t>
            </a:r>
            <a:endParaRPr lang="ru-RU" sz="1600" dirty="0">
              <a:latin typeface="Yu Gothic UI Light" panose="020B0300000000000000" pitchFamily="34" charset="-128"/>
              <a:ea typeface="Yu Gothic UI Light" panose="020B0300000000000000" pitchFamily="34" charset="-128"/>
            </a:endParaRPr>
          </a:p>
        </p:txBody>
      </p:sp>
      <p:sp>
        <p:nvSpPr>
          <p:cNvPr id="12" name="Прямоугольник 11"/>
          <p:cNvSpPr/>
          <p:nvPr/>
        </p:nvSpPr>
        <p:spPr>
          <a:xfrm>
            <a:off x="5874820" y="878890"/>
            <a:ext cx="5478980" cy="5509200"/>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Правило 50 ходов — правило шахматной игры, согласно которому игрок, имеющий очередь хода, имеет право потребовать ничью, если на протяжении последних 50 ходов </a:t>
            </a:r>
            <a:r>
              <a:rPr lang="ru-RU" sz="1600" dirty="0" smtClean="0">
                <a:latin typeface="Yu Gothic UI Light" panose="020B0300000000000000" pitchFamily="34" charset="-128"/>
                <a:ea typeface="Yu Gothic UI Light" panose="020B0300000000000000" pitchFamily="34" charset="-128"/>
              </a:rPr>
              <a:t>каждого игрока ни </a:t>
            </a:r>
            <a:r>
              <a:rPr lang="ru-RU" sz="1600" dirty="0">
                <a:latin typeface="Yu Gothic UI Light" panose="020B0300000000000000" pitchFamily="34" charset="-128"/>
                <a:ea typeface="Yu Gothic UI Light" panose="020B0300000000000000" pitchFamily="34" charset="-128"/>
              </a:rPr>
              <a:t>одна фигура не была взята и ни одна пешка не сделала </a:t>
            </a:r>
            <a:r>
              <a:rPr lang="ru-RU" sz="1600" dirty="0" smtClean="0">
                <a:latin typeface="Yu Gothic UI Light" panose="020B0300000000000000" pitchFamily="34" charset="-128"/>
                <a:ea typeface="Yu Gothic UI Light" panose="020B0300000000000000" pitchFamily="34" charset="-128"/>
              </a:rPr>
              <a:t>хода.</a:t>
            </a:r>
            <a:endParaRPr lang="ru-RU" sz="1600" dirty="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начале XX века А. Троицкий доказал, что в </a:t>
            </a:r>
            <a:r>
              <a:rPr lang="ru-RU" sz="1600" dirty="0" smtClean="0">
                <a:latin typeface="Yu Gothic UI Light" panose="020B0300000000000000" pitchFamily="34" charset="-128"/>
                <a:ea typeface="Yu Gothic UI Light" panose="020B0300000000000000" pitchFamily="34" charset="-128"/>
              </a:rPr>
              <a:t>некоторых эндшпилях выигрыш </a:t>
            </a:r>
            <a:r>
              <a:rPr lang="ru-RU" sz="1600" dirty="0">
                <a:latin typeface="Yu Gothic UI Light" panose="020B0300000000000000" pitchFamily="34" charset="-128"/>
                <a:ea typeface="Yu Gothic UI Light" panose="020B0300000000000000" pitchFamily="34" charset="-128"/>
              </a:rPr>
              <a:t>достигается более, чем за 50 ходов. В связи с этим ФИДЕ в 1928 году установило правило 50 ходов с </a:t>
            </a:r>
            <a:r>
              <a:rPr lang="ru-RU" sz="1600" dirty="0" smtClean="0">
                <a:latin typeface="Yu Gothic UI Light" panose="020B0300000000000000" pitchFamily="34" charset="-128"/>
                <a:ea typeface="Yu Gothic UI Light" panose="020B0300000000000000" pitchFamily="34" charset="-128"/>
              </a:rPr>
              <a:t>исключениями.</a:t>
            </a:r>
            <a:endParaRPr lang="ru-RU" sz="1600" dirty="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1982 году правило было конкретизировано. Число ходов увеличивалось </a:t>
            </a:r>
            <a:r>
              <a:rPr lang="ru-RU" sz="1600" dirty="0" smtClean="0">
                <a:latin typeface="Yu Gothic UI Light" panose="020B0300000000000000" pitchFamily="34" charset="-128"/>
                <a:ea typeface="Yu Gothic UI Light" panose="020B0300000000000000" pitchFamily="34" charset="-128"/>
              </a:rPr>
              <a:t>до </a:t>
            </a:r>
            <a:r>
              <a:rPr lang="ru-RU" sz="1600" dirty="0">
                <a:latin typeface="Yu Gothic UI Light" panose="020B0300000000000000" pitchFamily="34" charset="-128"/>
                <a:ea typeface="Yu Gothic UI Light" panose="020B0300000000000000" pitchFamily="34" charset="-128"/>
              </a:rPr>
              <a:t>100 для трёх видов </a:t>
            </a:r>
            <a:r>
              <a:rPr lang="ru-RU" sz="1600" dirty="0" smtClean="0">
                <a:latin typeface="Yu Gothic UI Light" panose="020B0300000000000000" pitchFamily="34" charset="-128"/>
                <a:ea typeface="Yu Gothic UI Light" panose="020B0300000000000000" pitchFamily="34" charset="-128"/>
              </a:rPr>
              <a:t>окончаний.</a:t>
            </a:r>
            <a:endParaRPr lang="ru-RU" sz="1600" dirty="0">
              <a:latin typeface="Yu Gothic UI Light" panose="020B0300000000000000" pitchFamily="34" charset="-128"/>
              <a:ea typeface="Yu Gothic UI Light" panose="020B0300000000000000" pitchFamily="34" charset="-128"/>
            </a:endParaRPr>
          </a:p>
          <a:p>
            <a:pPr indent="363538"/>
            <a:r>
              <a:rPr lang="ru-RU" sz="1600" dirty="0">
                <a:latin typeface="Yu Gothic UI Light" panose="020B0300000000000000" pitchFamily="34" charset="-128"/>
                <a:ea typeface="Yu Gothic UI Light" panose="020B0300000000000000" pitchFamily="34" charset="-128"/>
              </a:rPr>
              <a:t>В 1989 году правило вновь изменилось благодаря анализам, проведённым программой Кена Томпсона. Число 50 заменили на 75 (вместо 100), но уже для шести видов </a:t>
            </a:r>
            <a:r>
              <a:rPr lang="ru-RU" sz="1600" dirty="0" smtClean="0">
                <a:latin typeface="Yu Gothic UI Light" panose="020B0300000000000000" pitchFamily="34" charset="-128"/>
                <a:ea typeface="Yu Gothic UI Light" panose="020B0300000000000000" pitchFamily="34" charset="-128"/>
              </a:rPr>
              <a:t>окончаний. Между </a:t>
            </a:r>
            <a:r>
              <a:rPr lang="ru-RU" sz="1600" dirty="0">
                <a:latin typeface="Yu Gothic UI Light" panose="020B0300000000000000" pitchFamily="34" charset="-128"/>
                <a:ea typeface="Yu Gothic UI Light" panose="020B0300000000000000" pitchFamily="34" charset="-128"/>
              </a:rPr>
              <a:t>тем компьютерный анализ эндшпиля продолжался, в результате было открыто много эндшпилей, нарушающих правило 50 ходов. В 1992 году было принято решение отменить все исключения из правила 50 ходов.</a:t>
            </a:r>
          </a:p>
          <a:p>
            <a:pPr indent="363538"/>
            <a:r>
              <a:rPr lang="ru-RU" sz="1600" dirty="0" smtClean="0">
                <a:latin typeface="Yu Gothic UI Light" panose="020B0300000000000000" pitchFamily="34" charset="-128"/>
                <a:ea typeface="Yu Gothic UI Light" panose="020B0300000000000000" pitchFamily="34" charset="-128"/>
              </a:rPr>
              <a:t>На </a:t>
            </a:r>
            <a:r>
              <a:rPr lang="ru-RU" sz="1600" dirty="0">
                <a:latin typeface="Yu Gothic UI Light" panose="020B0300000000000000" pitchFamily="34" charset="-128"/>
                <a:ea typeface="Yu Gothic UI Light" panose="020B0300000000000000" pitchFamily="34" charset="-128"/>
              </a:rPr>
              <a:t>2014 год, рекордный вариант — 517 ходов без взятий при наилучшей игре </a:t>
            </a:r>
            <a:r>
              <a:rPr lang="ru-RU" sz="1600" dirty="0" smtClean="0">
                <a:latin typeface="Yu Gothic UI Light" panose="020B0300000000000000" pitchFamily="34" charset="-128"/>
                <a:ea typeface="Yu Gothic UI Light" panose="020B0300000000000000" pitchFamily="34" charset="-128"/>
              </a:rPr>
              <a:t>для </a:t>
            </a:r>
            <a:r>
              <a:rPr lang="ru-RU" sz="1600" dirty="0">
                <a:latin typeface="Yu Gothic UI Light" panose="020B0300000000000000" pitchFamily="34" charset="-128"/>
                <a:ea typeface="Yu Gothic UI Light" panose="020B0300000000000000" pitchFamily="34" charset="-128"/>
              </a:rPr>
              <a:t>окончания «ферзь и конь против ладьи, слона и коня» — был найден в 2008 году.</a:t>
            </a:r>
          </a:p>
        </p:txBody>
      </p:sp>
    </p:spTree>
    <p:extLst>
      <p:ext uri="{BB962C8B-B14F-4D97-AF65-F5344CB8AC3E}">
        <p14:creationId xmlns:p14="http://schemas.microsoft.com/office/powerpoint/2010/main" val="3497326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Машина играет с машиной</a:t>
            </a:r>
            <a:endParaRPr lang="ru-RU"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7775" t="5301" r="4138" b="1103"/>
          <a:stretch/>
        </p:blipFill>
        <p:spPr>
          <a:xfrm>
            <a:off x="8257309" y="878890"/>
            <a:ext cx="3096491" cy="4555555"/>
          </a:xfrm>
          <a:prstGeom prst="rect">
            <a:avLst/>
          </a:prstGeom>
        </p:spPr>
      </p:pic>
      <p:sp>
        <p:nvSpPr>
          <p:cNvPr id="5" name="Прямоугольник 4"/>
          <p:cNvSpPr/>
          <p:nvPr/>
        </p:nvSpPr>
        <p:spPr>
          <a:xfrm>
            <a:off x="3094961" y="874553"/>
            <a:ext cx="4911767" cy="5262979"/>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Программа</a:t>
            </a:r>
            <a:r>
              <a:rPr lang="ru-RU" sz="1600" dirty="0">
                <a:latin typeface="Yu Gothic UI Light" panose="020B0300000000000000" pitchFamily="34" charset="-128"/>
                <a:ea typeface="Yu Gothic UI Light" panose="020B0300000000000000" pitchFamily="34" charset="-128"/>
              </a:rPr>
              <a:t>, созданная в Институте теоретической и экспериментальной физики (ИТЭФ) в </a:t>
            </a:r>
            <a:r>
              <a:rPr lang="ru-RU" sz="1600" dirty="0" smtClean="0">
                <a:latin typeface="Yu Gothic UI Light" panose="020B0300000000000000" pitchFamily="34" charset="-128"/>
                <a:ea typeface="Yu Gothic UI Light" panose="020B0300000000000000" pitchFamily="34" charset="-128"/>
              </a:rPr>
              <a:t>1961 году, стала одной </a:t>
            </a:r>
            <a:r>
              <a:rPr lang="ru-RU" sz="1600" dirty="0">
                <a:latin typeface="Yu Gothic UI Light" panose="020B0300000000000000" pitchFamily="34" charset="-128"/>
                <a:ea typeface="Yu Gothic UI Light" panose="020B0300000000000000" pitchFamily="34" charset="-128"/>
              </a:rPr>
              <a:t>из первых полнофункциональных шахматных программ, написанных в СССР (ещё одна шахматная программа примерно в это же время была создана в Математическом институте им</a:t>
            </a:r>
            <a:r>
              <a:rPr lang="ru-RU" sz="1600" dirty="0" smtClean="0">
                <a:latin typeface="Yu Gothic UI Light" panose="020B0300000000000000" pitchFamily="34" charset="-128"/>
                <a:ea typeface="Yu Gothic UI Light" panose="020B0300000000000000" pitchFamily="34" charset="-128"/>
              </a:rPr>
              <a:t>. Стеклова </a:t>
            </a:r>
            <a:r>
              <a:rPr lang="ru-RU" sz="1600" dirty="0">
                <a:latin typeface="Yu Gothic UI Light" panose="020B0300000000000000" pitchFamily="34" charset="-128"/>
                <a:ea typeface="Yu Gothic UI Light" panose="020B0300000000000000" pitchFamily="34" charset="-128"/>
              </a:rPr>
              <a:t>АН СССР под руководством </a:t>
            </a:r>
            <a:r>
              <a:rPr lang="ru-RU" sz="1600" dirty="0" smtClean="0">
                <a:latin typeface="Yu Gothic UI Light" panose="020B0300000000000000" pitchFamily="34" charset="-128"/>
                <a:ea typeface="Yu Gothic UI Light" panose="020B0300000000000000" pitchFamily="34" charset="-128"/>
              </a:rPr>
              <a:t>М. Р. Шура-Бура).</a:t>
            </a:r>
            <a:endParaRPr lang="ru-RU" sz="1600" dirty="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Разработка </a:t>
            </a:r>
            <a:r>
              <a:rPr lang="ru-RU" sz="1600" dirty="0">
                <a:latin typeface="Yu Gothic UI Light" panose="020B0300000000000000" pitchFamily="34" charset="-128"/>
                <a:ea typeface="Yu Gothic UI Light" panose="020B0300000000000000" pitchFamily="34" charset="-128"/>
              </a:rPr>
              <a:t>шахматной программы </a:t>
            </a:r>
            <a:r>
              <a:rPr lang="ru-RU" sz="1600" dirty="0" smtClean="0">
                <a:latin typeface="Yu Gothic UI Light" panose="020B0300000000000000" pitchFamily="34" charset="-128"/>
                <a:ea typeface="Yu Gothic UI Light" panose="020B0300000000000000" pitchFamily="34" charset="-128"/>
              </a:rPr>
              <a:t>ИТЭФ </a:t>
            </a:r>
            <a:r>
              <a:rPr lang="ru-RU" sz="1600" dirty="0">
                <a:latin typeface="Yu Gothic UI Light" panose="020B0300000000000000" pitchFamily="34" charset="-128"/>
                <a:ea typeface="Yu Gothic UI Light" panose="020B0300000000000000" pitchFamily="34" charset="-128"/>
              </a:rPr>
              <a:t>для машины </a:t>
            </a:r>
            <a:r>
              <a:rPr lang="ru-RU" sz="1600" dirty="0" smtClean="0">
                <a:latin typeface="Yu Gothic UI Light" panose="020B0300000000000000" pitchFamily="34" charset="-128"/>
                <a:ea typeface="Yu Gothic UI Light" panose="020B0300000000000000" pitchFamily="34" charset="-128"/>
              </a:rPr>
              <a:t>М-20 </a:t>
            </a:r>
            <a:r>
              <a:rPr lang="ru-RU" sz="1600" dirty="0">
                <a:latin typeface="Yu Gothic UI Light" panose="020B0300000000000000" pitchFamily="34" charset="-128"/>
                <a:ea typeface="Yu Gothic UI Light" panose="020B0300000000000000" pitchFamily="34" charset="-128"/>
              </a:rPr>
              <a:t>началась в 1960 </a:t>
            </a:r>
            <a:r>
              <a:rPr lang="ru-RU" sz="1600" dirty="0" smtClean="0">
                <a:latin typeface="Yu Gothic UI Light" panose="020B0300000000000000" pitchFamily="34" charset="-128"/>
                <a:ea typeface="Yu Gothic UI Light" panose="020B0300000000000000" pitchFamily="34" charset="-128"/>
              </a:rPr>
              <a:t>году. </a:t>
            </a:r>
            <a:r>
              <a:rPr lang="ru-RU" sz="1600" dirty="0">
                <a:latin typeface="Yu Gothic UI Light" panose="020B0300000000000000" pitchFamily="34" charset="-128"/>
                <a:ea typeface="Yu Gothic UI Light" panose="020B0300000000000000" pitchFamily="34" charset="-128"/>
              </a:rPr>
              <a:t>Созданием программы занимались </a:t>
            </a:r>
            <a:r>
              <a:rPr lang="ru-RU" sz="1600" dirty="0" smtClean="0">
                <a:latin typeface="Yu Gothic UI Light" panose="020B0300000000000000" pitchFamily="34" charset="-128"/>
                <a:ea typeface="Yu Gothic UI Light" panose="020B0300000000000000" pitchFamily="34" charset="-128"/>
              </a:rPr>
              <a:t>В. Арлазаров</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Г. Адельсон-Вельский</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А. </a:t>
            </a:r>
            <a:r>
              <a:rPr lang="ru-RU" sz="1600" dirty="0" err="1" smtClean="0">
                <a:latin typeface="Yu Gothic UI Light" panose="020B0300000000000000" pitchFamily="34" charset="-128"/>
                <a:ea typeface="Yu Gothic UI Light" panose="020B0300000000000000" pitchFamily="34" charset="-128"/>
              </a:rPr>
              <a:t>Усков</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под общим руководством </a:t>
            </a:r>
            <a:r>
              <a:rPr lang="ru-RU" sz="1600" dirty="0" smtClean="0">
                <a:latin typeface="Yu Gothic UI Light" panose="020B0300000000000000" pitchFamily="34" charset="-128"/>
                <a:ea typeface="Yu Gothic UI Light" panose="020B0300000000000000" pitchFamily="34" charset="-128"/>
              </a:rPr>
              <a:t>А.С. Кронрода</a:t>
            </a:r>
            <a:r>
              <a:rPr lang="ru-RU" sz="1600" dirty="0">
                <a:latin typeface="Yu Gothic UI Light" panose="020B0300000000000000" pitchFamily="34" charset="-128"/>
                <a:ea typeface="Yu Gothic UI Light" panose="020B0300000000000000" pitchFamily="34" charset="-128"/>
              </a:rPr>
              <a:t>. В 1967 </a:t>
            </a:r>
            <a:r>
              <a:rPr lang="ru-RU" sz="1600" dirty="0" smtClean="0">
                <a:latin typeface="Yu Gothic UI Light" panose="020B0300000000000000" pitchFamily="34" charset="-128"/>
                <a:ea typeface="Yu Gothic UI Light" panose="020B0300000000000000" pitchFamily="34" charset="-128"/>
              </a:rPr>
              <a:t>году </a:t>
            </a:r>
            <a:r>
              <a:rPr lang="ru-RU" sz="1600" dirty="0">
                <a:latin typeface="Yu Gothic UI Light" panose="020B0300000000000000" pitchFamily="34" charset="-128"/>
                <a:ea typeface="Yu Gothic UI Light" panose="020B0300000000000000" pitchFamily="34" charset="-128"/>
              </a:rPr>
              <a:t>в матче из четырех </a:t>
            </a:r>
            <a:r>
              <a:rPr lang="ru-RU" sz="1600" dirty="0" smtClean="0">
                <a:latin typeface="Yu Gothic UI Light" panose="020B0300000000000000" pitchFamily="34" charset="-128"/>
                <a:ea typeface="Yu Gothic UI Light" panose="020B0300000000000000" pitchFamily="34" charset="-128"/>
              </a:rPr>
              <a:t>партий </a:t>
            </a:r>
            <a:r>
              <a:rPr lang="ru-RU" sz="1600" dirty="0">
                <a:latin typeface="Yu Gothic UI Light" panose="020B0300000000000000" pitchFamily="34" charset="-128"/>
                <a:ea typeface="Yu Gothic UI Light" panose="020B0300000000000000" pitchFamily="34" charset="-128"/>
              </a:rPr>
              <a:t>программа ИТЭФ обыграла шахматную программу </a:t>
            </a:r>
            <a:r>
              <a:rPr lang="ru-RU" sz="1600" dirty="0" err="1">
                <a:latin typeface="Yu Gothic UI Light" panose="020B0300000000000000" pitchFamily="34" charset="-128"/>
                <a:ea typeface="Yu Gothic UI Light" panose="020B0300000000000000" pitchFamily="34" charset="-128"/>
              </a:rPr>
              <a:t>Стэнфордского</a:t>
            </a:r>
            <a:r>
              <a:rPr lang="ru-RU" sz="1600" dirty="0">
                <a:latin typeface="Yu Gothic UI Light" panose="020B0300000000000000" pitchFamily="34" charset="-128"/>
                <a:ea typeface="Yu Gothic UI Light" panose="020B0300000000000000" pitchFamily="34" charset="-128"/>
              </a:rPr>
              <a:t> университета со счётом </a:t>
            </a:r>
            <a:r>
              <a:rPr lang="ru-RU" sz="1600" dirty="0" smtClean="0">
                <a:latin typeface="Yu Gothic UI Light" panose="020B0300000000000000" pitchFamily="34" charset="-128"/>
                <a:ea typeface="Yu Gothic UI Light" panose="020B0300000000000000" pitchFamily="34" charset="-128"/>
              </a:rPr>
              <a:t>3—1. </a:t>
            </a:r>
            <a:r>
              <a:rPr lang="ru-RU" sz="1600" dirty="0">
                <a:latin typeface="Yu Gothic UI Light" panose="020B0300000000000000" pitchFamily="34" charset="-128"/>
                <a:ea typeface="Yu Gothic UI Light" panose="020B0300000000000000" pitchFamily="34" charset="-128"/>
              </a:rPr>
              <a:t>По оценкам </a:t>
            </a:r>
            <a:r>
              <a:rPr lang="ru-RU" sz="1600" dirty="0" smtClean="0">
                <a:latin typeface="Yu Gothic UI Light" panose="020B0300000000000000" pitchFamily="34" charset="-128"/>
                <a:ea typeface="Yu Gothic UI Light" panose="020B0300000000000000" pitchFamily="34" charset="-128"/>
              </a:rPr>
              <a:t>профессиональных шахматистов, </a:t>
            </a:r>
            <a:r>
              <a:rPr lang="ru-RU" sz="1600" dirty="0">
                <a:latin typeface="Yu Gothic UI Light" panose="020B0300000000000000" pitchFamily="34" charset="-128"/>
                <a:ea typeface="Yu Gothic UI Light" panose="020B0300000000000000" pitchFamily="34" charset="-128"/>
              </a:rPr>
              <a:t>игравших с программой, она играла в силу третьего </a:t>
            </a:r>
            <a:r>
              <a:rPr lang="ru-RU" sz="1600" dirty="0" smtClean="0">
                <a:latin typeface="Yu Gothic UI Light" panose="020B0300000000000000" pitchFamily="34" charset="-128"/>
                <a:ea typeface="Yu Gothic UI Light" panose="020B0300000000000000" pitchFamily="34" charset="-128"/>
              </a:rPr>
              <a:t>разряда.</a:t>
            </a:r>
          </a:p>
          <a:p>
            <a:pPr indent="363538"/>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начале 1970-х годов на основе исходных текстов программы ИТЭФ началось создание новой шахматной программы, получившей название «Каисса».</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78890"/>
            <a:ext cx="2006180" cy="2591674"/>
          </a:xfrm>
          <a:prstGeom prst="rect">
            <a:avLst/>
          </a:prstGeom>
        </p:spPr>
      </p:pic>
      <p:sp>
        <p:nvSpPr>
          <p:cNvPr id="7" name="Прямоугольник 6"/>
          <p:cNvSpPr/>
          <p:nvPr/>
        </p:nvSpPr>
        <p:spPr>
          <a:xfrm>
            <a:off x="838200" y="3614996"/>
            <a:ext cx="2006180"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Михаил Романович Шура-Бура (1918—2008) — советский и российский учёный, внёсший существенный вклад в становление и развитие программирования в СССР</a:t>
            </a:r>
            <a:r>
              <a:rPr lang="ru-RU" sz="1600" dirty="0" smtClean="0">
                <a:latin typeface="Yu Gothic UI Light" panose="020B0300000000000000" pitchFamily="34" charset="-128"/>
                <a:ea typeface="Yu Gothic UI Light" panose="020B0300000000000000" pitchFamily="34" charset="-128"/>
              </a:rPr>
              <a:t>.</a:t>
            </a:r>
            <a:endParaRPr lang="ru-RU" sz="1600" dirty="0"/>
          </a:p>
        </p:txBody>
      </p:sp>
      <p:sp>
        <p:nvSpPr>
          <p:cNvPr id="8" name="Прямоугольник 7"/>
          <p:cNvSpPr/>
          <p:nvPr/>
        </p:nvSpPr>
        <p:spPr>
          <a:xfrm>
            <a:off x="8257309" y="5434445"/>
            <a:ext cx="3172691" cy="584775"/>
          </a:xfrm>
          <a:prstGeom prst="rect">
            <a:avLst/>
          </a:prstGeom>
        </p:spPr>
        <p:txBody>
          <a:bodyPr wrap="square" lIns="72000" rIns="72000">
            <a:spAutoFit/>
          </a:bodyPr>
          <a:lstStyle/>
          <a:p>
            <a:r>
              <a:rPr lang="ru-RU" sz="1600" dirty="0" smtClean="0">
                <a:latin typeface="Yu Gothic UI Light" panose="020B0300000000000000" pitchFamily="34" charset="-128"/>
                <a:ea typeface="Yu Gothic UI Light" panose="020B0300000000000000" pitchFamily="34" charset="-128"/>
              </a:rPr>
              <a:t>Фрагмент листинга шахматной программы ИТЭФ для ЭВМ М-20.</a:t>
            </a:r>
            <a:endParaRPr lang="ru-RU" sz="1600" dirty="0"/>
          </a:p>
        </p:txBody>
      </p:sp>
    </p:spTree>
    <p:extLst>
      <p:ext uri="{BB962C8B-B14F-4D97-AF65-F5344CB8AC3E}">
        <p14:creationId xmlns:p14="http://schemas.microsoft.com/office/powerpoint/2010/main" val="415374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Машина играет с машиной</a:t>
            </a:r>
            <a:endParaRPr lang="ru-RU" dirty="0"/>
          </a:p>
        </p:txBody>
      </p:sp>
      <p:sp>
        <p:nvSpPr>
          <p:cNvPr id="5" name="Прямоугольник 4"/>
          <p:cNvSpPr/>
          <p:nvPr/>
        </p:nvSpPr>
        <p:spPr>
          <a:xfrm>
            <a:off x="838199" y="878890"/>
            <a:ext cx="6996546" cy="5509200"/>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Программа </a:t>
            </a:r>
            <a:r>
              <a:rPr lang="ru-RU" sz="1600" dirty="0" smtClean="0">
                <a:latin typeface="Yu Gothic UI Light" panose="020B0300000000000000" pitchFamily="34" charset="-128"/>
                <a:ea typeface="Yu Gothic UI Light" panose="020B0300000000000000" pitchFamily="34" charset="-128"/>
              </a:rPr>
              <a:t>«Каисса» </a:t>
            </a:r>
            <a:r>
              <a:rPr lang="ru-RU" sz="1600" dirty="0">
                <a:latin typeface="Yu Gothic UI Light" panose="020B0300000000000000" pitchFamily="34" charset="-128"/>
                <a:ea typeface="Yu Gothic UI Light" panose="020B0300000000000000" pitchFamily="34" charset="-128"/>
              </a:rPr>
              <a:t>была создана в 1971 году сотрудниками Института проблем управления АН СССР </a:t>
            </a:r>
            <a:r>
              <a:rPr lang="ru-RU" sz="1600" dirty="0" smtClean="0">
                <a:latin typeface="Yu Gothic UI Light" panose="020B0300000000000000" pitchFamily="34" charset="-128"/>
                <a:ea typeface="Yu Gothic UI Light" panose="020B0300000000000000" pitchFamily="34" charset="-128"/>
              </a:rPr>
              <a:t>Георгием </a:t>
            </a:r>
            <a:r>
              <a:rPr lang="ru-RU" sz="1600" dirty="0">
                <a:latin typeface="Yu Gothic UI Light" panose="020B0300000000000000" pitchFamily="34" charset="-128"/>
                <a:ea typeface="Yu Gothic UI Light" panose="020B0300000000000000" pitchFamily="34" charset="-128"/>
              </a:rPr>
              <a:t>Адельсон-Вельским, Владимиром Арлазаровым, и Михаилом Донским. </a:t>
            </a:r>
            <a:r>
              <a:rPr lang="ru-RU" sz="1600" dirty="0" smtClean="0">
                <a:latin typeface="Yu Gothic UI Light" panose="020B0300000000000000" pitchFamily="34" charset="-128"/>
                <a:ea typeface="Yu Gothic UI Light" panose="020B0300000000000000" pitchFamily="34" charset="-128"/>
              </a:rPr>
              <a:t>Непосредственно </a:t>
            </a:r>
            <a:r>
              <a:rPr lang="ru-RU" sz="1600" dirty="0">
                <a:latin typeface="Yu Gothic UI Light" panose="020B0300000000000000" pitchFamily="34" charset="-128"/>
                <a:ea typeface="Yu Gothic UI Light" panose="020B0300000000000000" pitchFamily="34" charset="-128"/>
              </a:rPr>
              <a:t>над программой работали А. </a:t>
            </a:r>
            <a:r>
              <a:rPr lang="ru-RU" sz="1600" dirty="0" err="1">
                <a:latin typeface="Yu Gothic UI Light" panose="020B0300000000000000" pitchFamily="34" charset="-128"/>
                <a:ea typeface="Yu Gothic UI Light" panose="020B0300000000000000" pitchFamily="34" charset="-128"/>
              </a:rPr>
              <a:t>Битман</a:t>
            </a:r>
            <a:r>
              <a:rPr lang="ru-RU" sz="1600" dirty="0">
                <a:latin typeface="Yu Gothic UI Light" panose="020B0300000000000000" pitchFamily="34" charset="-128"/>
                <a:ea typeface="Yu Gothic UI Light" panose="020B0300000000000000" pitchFamily="34" charset="-128"/>
              </a:rPr>
              <a:t>, А. Бараев, А. </a:t>
            </a:r>
            <a:r>
              <a:rPr lang="ru-RU" sz="1600" dirty="0" err="1">
                <a:latin typeface="Yu Gothic UI Light" panose="020B0300000000000000" pitchFamily="34" charset="-128"/>
                <a:ea typeface="Yu Gothic UI Light" panose="020B0300000000000000" pitchFamily="34" charset="-128"/>
              </a:rPr>
              <a:t>Усков</a:t>
            </a:r>
            <a:r>
              <a:rPr lang="ru-RU" sz="1600" dirty="0">
                <a:latin typeface="Yu Gothic UI Light" panose="020B0300000000000000" pitchFamily="34" charset="-128"/>
                <a:ea typeface="Yu Gothic UI Light" panose="020B0300000000000000" pitchFamily="34" charset="-128"/>
              </a:rPr>
              <a:t>, А. </a:t>
            </a:r>
            <a:r>
              <a:rPr lang="ru-RU" sz="1600" dirty="0" err="1">
                <a:latin typeface="Yu Gothic UI Light" panose="020B0300000000000000" pitchFamily="34" charset="-128"/>
                <a:ea typeface="Yu Gothic UI Light" panose="020B0300000000000000" pitchFamily="34" charset="-128"/>
              </a:rPr>
              <a:t>Леман</a:t>
            </a:r>
            <a:r>
              <a:rPr lang="ru-RU" sz="1600" dirty="0">
                <a:latin typeface="Yu Gothic UI Light" panose="020B0300000000000000" pitchFamily="34" charset="-128"/>
                <a:ea typeface="Yu Gothic UI Light" panose="020B0300000000000000" pitchFamily="34" charset="-128"/>
              </a:rPr>
              <a:t>, М. Розенфельд. В 1972 году программа выступила в матче по переписке с читателями </a:t>
            </a:r>
            <a:r>
              <a:rPr lang="ru-RU" sz="1600" dirty="0" smtClean="0">
                <a:latin typeface="Yu Gothic UI Light" panose="020B0300000000000000" pitchFamily="34" charset="-128"/>
                <a:ea typeface="Yu Gothic UI Light" panose="020B0300000000000000" pitchFamily="34" charset="-128"/>
              </a:rPr>
              <a:t>«Комсомольской правды». </a:t>
            </a:r>
            <a:r>
              <a:rPr lang="ru-RU" sz="1600" dirty="0">
                <a:latin typeface="Yu Gothic UI Light" panose="020B0300000000000000" pitchFamily="34" charset="-128"/>
                <a:ea typeface="Yu Gothic UI Light" panose="020B0300000000000000" pitchFamily="34" charset="-128"/>
              </a:rPr>
              <a:t>Матч </a:t>
            </a:r>
            <a:r>
              <a:rPr lang="ru-RU" sz="1600" dirty="0" smtClean="0">
                <a:latin typeface="Yu Gothic UI Light" panose="020B0300000000000000" pitchFamily="34" charset="-128"/>
                <a:ea typeface="Yu Gothic UI Light" panose="020B0300000000000000" pitchFamily="34" charset="-128"/>
              </a:rPr>
              <a:t>выиграли читатели </a:t>
            </a:r>
            <a:r>
              <a:rPr lang="ru-RU" sz="1600" dirty="0">
                <a:latin typeface="Yu Gothic UI Light" panose="020B0300000000000000" pitchFamily="34" charset="-128"/>
                <a:ea typeface="Yu Gothic UI Light" panose="020B0300000000000000" pitchFamily="34" charset="-128"/>
              </a:rPr>
              <a:t>со счетом </a:t>
            </a:r>
            <a:r>
              <a:rPr lang="ru-RU" sz="1600" dirty="0" smtClean="0">
                <a:latin typeface="Yu Gothic UI Light" panose="020B0300000000000000" pitchFamily="34" charset="-128"/>
                <a:ea typeface="Yu Gothic UI Light" panose="020B0300000000000000" pitchFamily="34" charset="-128"/>
              </a:rPr>
              <a:t>1,5:0,5</a:t>
            </a:r>
            <a:r>
              <a:rPr lang="ru-RU" sz="1600" dirty="0">
                <a:latin typeface="Yu Gothic UI Light" panose="020B0300000000000000" pitchFamily="34" charset="-128"/>
                <a:ea typeface="Yu Gothic UI Light" panose="020B0300000000000000" pitchFamily="34" charset="-128"/>
              </a:rPr>
              <a:t>.</a:t>
            </a:r>
          </a:p>
          <a:p>
            <a:pPr indent="363538"/>
            <a:r>
              <a:rPr lang="ru-RU" sz="1600" dirty="0" smtClean="0">
                <a:latin typeface="Yu Gothic UI Light" panose="020B0300000000000000" pitchFamily="34" charset="-128"/>
                <a:ea typeface="Yu Gothic UI Light" panose="020B0300000000000000" pitchFamily="34" charset="-128"/>
              </a:rPr>
              <a:t>На </a:t>
            </a:r>
            <a:r>
              <a:rPr lang="ru-RU" sz="1600" dirty="0">
                <a:latin typeface="Yu Gothic UI Light" panose="020B0300000000000000" pitchFamily="34" charset="-128"/>
                <a:ea typeface="Yu Gothic UI Light" panose="020B0300000000000000" pitchFamily="34" charset="-128"/>
              </a:rPr>
              <a:t>1-м Чемпионате мира по шахматам среди компьютерных программ в августе 1974 года в Стокгольме </a:t>
            </a:r>
            <a:r>
              <a:rPr lang="ru-RU" sz="1600" dirty="0" smtClean="0">
                <a:latin typeface="Yu Gothic UI Light" panose="020B0300000000000000" pitchFamily="34" charset="-128"/>
                <a:ea typeface="Yu Gothic UI Light" panose="020B0300000000000000" pitchFamily="34" charset="-128"/>
              </a:rPr>
              <a:t>«Каисса» выиграла </a:t>
            </a:r>
            <a:r>
              <a:rPr lang="ru-RU" sz="1600" dirty="0">
                <a:latin typeface="Yu Gothic UI Light" panose="020B0300000000000000" pitchFamily="34" charset="-128"/>
                <a:ea typeface="Yu Gothic UI Light" panose="020B0300000000000000" pitchFamily="34" charset="-128"/>
              </a:rPr>
              <a:t>все четыре партии и стала первым чемпионом мира среди шахматных </a:t>
            </a:r>
            <a:r>
              <a:rPr lang="ru-RU" sz="1600" dirty="0" smtClean="0">
                <a:latin typeface="Yu Gothic UI Light" panose="020B0300000000000000" pitchFamily="34" charset="-128"/>
                <a:ea typeface="Yu Gothic UI Light" panose="020B0300000000000000" pitchFamily="34" charset="-128"/>
              </a:rPr>
              <a:t>программ. </a:t>
            </a:r>
            <a:r>
              <a:rPr lang="ru-RU" sz="1600" dirty="0">
                <a:latin typeface="Yu Gothic UI Light" panose="020B0300000000000000" pitchFamily="34" charset="-128"/>
                <a:ea typeface="Yu Gothic UI Light" panose="020B0300000000000000" pitchFamily="34" charset="-128"/>
              </a:rPr>
              <a:t>В первенстве приняли участие 13 машин из 8 стран мира, передававшие свои ходы в зал проведения первенства оператору по телефону. Турнир проводился пять вечеров в концертном зале отеля «Биргер </a:t>
            </a:r>
            <a:r>
              <a:rPr lang="ru-RU" sz="1600" dirty="0" err="1">
                <a:latin typeface="Yu Gothic UI Light" panose="020B0300000000000000" pitchFamily="34" charset="-128"/>
                <a:ea typeface="Yu Gothic UI Light" panose="020B0300000000000000" pitchFamily="34" charset="-128"/>
              </a:rPr>
              <a:t>яарл</a:t>
            </a:r>
            <a:r>
              <a:rPr lang="ru-RU" sz="1600" dirty="0">
                <a:latin typeface="Yu Gothic UI Light" panose="020B0300000000000000" pitchFamily="34" charset="-128"/>
                <a:ea typeface="Yu Gothic UI Light" panose="020B0300000000000000" pitchFamily="34" charset="-128"/>
              </a:rPr>
              <a:t>». </a:t>
            </a:r>
            <a:endParaRPr lang="ru-RU" sz="1600" dirty="0" smtClean="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Успех «Каиссы» </a:t>
            </a:r>
            <a:r>
              <a:rPr lang="ru-RU" sz="1600" dirty="0">
                <a:latin typeface="Yu Gothic UI Light" panose="020B0300000000000000" pitchFamily="34" charset="-128"/>
                <a:ea typeface="Yu Gothic UI Light" panose="020B0300000000000000" pitchFamily="34" charset="-128"/>
              </a:rPr>
              <a:t>может быть объяснён многими заложенными в неё </a:t>
            </a:r>
            <a:r>
              <a:rPr lang="ru-RU" sz="1600" dirty="0" smtClean="0">
                <a:latin typeface="Yu Gothic UI Light" panose="020B0300000000000000" pitchFamily="34" charset="-128"/>
                <a:ea typeface="Yu Gothic UI Light" panose="020B0300000000000000" pitchFamily="34" charset="-128"/>
              </a:rPr>
              <a:t>новшествами. К ним относились дебютная библиотека из </a:t>
            </a:r>
            <a:r>
              <a:rPr lang="ru-RU" sz="1600" dirty="0">
                <a:latin typeface="Yu Gothic UI Light" panose="020B0300000000000000" pitchFamily="34" charset="-128"/>
                <a:ea typeface="Yu Gothic UI Light" panose="020B0300000000000000" pitchFamily="34" charset="-128"/>
              </a:rPr>
              <a:t>10000 ходов, </a:t>
            </a:r>
            <a:r>
              <a:rPr lang="ru-RU" sz="1600" dirty="0" smtClean="0">
                <a:latin typeface="Yu Gothic UI Light" panose="020B0300000000000000" pitchFamily="34" charset="-128"/>
                <a:ea typeface="Yu Gothic UI Light" panose="020B0300000000000000" pitchFamily="34" charset="-128"/>
              </a:rPr>
              <a:t>применение метода ветвей и границ, «Каисса» </a:t>
            </a:r>
            <a:r>
              <a:rPr lang="ru-RU" sz="1600" dirty="0">
                <a:latin typeface="Yu Gothic UI Light" panose="020B0300000000000000" pitchFamily="34" charset="-128"/>
                <a:ea typeface="Yu Gothic UI Light" panose="020B0300000000000000" pitchFamily="34" charset="-128"/>
              </a:rPr>
              <a:t>впервые использовала </a:t>
            </a:r>
            <a:r>
              <a:rPr lang="ru-RU" sz="1600" dirty="0" smtClean="0">
                <a:latin typeface="Yu Gothic UI Light" panose="020B0300000000000000" pitchFamily="34" charset="-128"/>
                <a:ea typeface="Yu Gothic UI Light" panose="020B0300000000000000" pitchFamily="34" charset="-128"/>
              </a:rPr>
              <a:t>для представления доски битовые матрицы. </a:t>
            </a:r>
            <a:r>
              <a:rPr lang="ru-RU" sz="1600" dirty="0">
                <a:latin typeface="Yu Gothic UI Light" panose="020B0300000000000000" pitchFamily="34" charset="-128"/>
                <a:ea typeface="Yu Gothic UI Light" panose="020B0300000000000000" pitchFamily="34" charset="-128"/>
              </a:rPr>
              <a:t>Также она </a:t>
            </a:r>
            <a:r>
              <a:rPr lang="ru-RU" sz="1600" dirty="0" smtClean="0">
                <a:latin typeface="Yu Gothic UI Light" panose="020B0300000000000000" pitchFamily="34" charset="-128"/>
                <a:ea typeface="Yu Gothic UI Light" panose="020B0300000000000000" pitchFamily="34" charset="-128"/>
              </a:rPr>
              <a:t>была способна вести </a:t>
            </a:r>
            <a:r>
              <a:rPr lang="ru-RU" sz="1600" dirty="0">
                <a:latin typeface="Yu Gothic UI Light" panose="020B0300000000000000" pitchFamily="34" charset="-128"/>
                <a:ea typeface="Yu Gothic UI Light" panose="020B0300000000000000" pitchFamily="34" charset="-128"/>
              </a:rPr>
              <a:t>анализ во время хода </a:t>
            </a:r>
            <a:r>
              <a:rPr lang="ru-RU" sz="1600" dirty="0" smtClean="0">
                <a:latin typeface="Yu Gothic UI Light" panose="020B0300000000000000" pitchFamily="34" charset="-128"/>
                <a:ea typeface="Yu Gothic UI Light" panose="020B0300000000000000" pitchFamily="34" charset="-128"/>
              </a:rPr>
              <a:t>противника, </a:t>
            </a:r>
            <a:r>
              <a:rPr lang="ru-RU" sz="1600" dirty="0">
                <a:latin typeface="Yu Gothic UI Light" panose="020B0300000000000000" pitchFamily="34" charset="-128"/>
                <a:ea typeface="Yu Gothic UI Light" panose="020B0300000000000000" pitchFamily="34" charset="-128"/>
              </a:rPr>
              <a:t>использовала эвристику </a:t>
            </a:r>
            <a:r>
              <a:rPr lang="ru-RU" sz="1600" dirty="0" smtClean="0">
                <a:latin typeface="Yu Gothic UI Light" panose="020B0300000000000000" pitchFamily="34" charset="-128"/>
                <a:ea typeface="Yu Gothic UI Light" panose="020B0300000000000000" pitchFamily="34" charset="-128"/>
              </a:rPr>
              <a:t>пустого </a:t>
            </a:r>
            <a:r>
              <a:rPr lang="ru-RU" sz="1600" dirty="0">
                <a:latin typeface="Yu Gothic UI Light" panose="020B0300000000000000" pitchFamily="34" charset="-128"/>
                <a:ea typeface="Yu Gothic UI Light" panose="020B0300000000000000" pitchFamily="34" charset="-128"/>
              </a:rPr>
              <a:t>хода и </a:t>
            </a:r>
            <a:r>
              <a:rPr lang="ru-RU" sz="1600" dirty="0" smtClean="0">
                <a:latin typeface="Yu Gothic UI Light" panose="020B0300000000000000" pitchFamily="34" charset="-128"/>
                <a:ea typeface="Yu Gothic UI Light" panose="020B0300000000000000" pitchFamily="34" charset="-128"/>
              </a:rPr>
              <a:t>продвинутый алгоритм управления </a:t>
            </a:r>
            <a:r>
              <a:rPr lang="ru-RU" sz="1600" dirty="0">
                <a:latin typeface="Yu Gothic UI Light" panose="020B0300000000000000" pitchFamily="34" charset="-128"/>
                <a:ea typeface="Yu Gothic UI Light" panose="020B0300000000000000" pitchFamily="34" charset="-128"/>
              </a:rPr>
              <a:t>временем. В дальнейшем все эти новшества стали широко использоваться в шахматных программах. Каисса была написана на ассемблере, работала на британской ЭВМ ICL </a:t>
            </a:r>
            <a:r>
              <a:rPr lang="ru-RU" sz="1600" dirty="0" err="1">
                <a:latin typeface="Yu Gothic UI Light" panose="020B0300000000000000" pitchFamily="34" charset="-128"/>
                <a:ea typeface="Yu Gothic UI Light" panose="020B0300000000000000" pitchFamily="34" charset="-128"/>
              </a:rPr>
              <a:t>System</a:t>
            </a:r>
            <a:r>
              <a:rPr lang="ru-RU" sz="1600" dirty="0">
                <a:latin typeface="Yu Gothic UI Light" panose="020B0300000000000000" pitchFamily="34" charset="-128"/>
                <a:ea typeface="Yu Gothic UI Light" panose="020B0300000000000000" pitchFamily="34" charset="-128"/>
              </a:rPr>
              <a:t> 4/70 (64-разрядный процессор, память — 24000 байт, быстродействие — 900 тыс. инструкций в секунду) и анализировала 200 позиций в секунду.</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173" y="878890"/>
            <a:ext cx="3321625" cy="2260635"/>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5980"/>
          <a:stretch/>
        </p:blipFill>
        <p:spPr>
          <a:xfrm>
            <a:off x="8032173" y="3338946"/>
            <a:ext cx="3321626" cy="2992877"/>
          </a:xfrm>
          <a:prstGeom prst="rect">
            <a:avLst/>
          </a:prstGeom>
        </p:spPr>
      </p:pic>
    </p:spTree>
    <p:extLst>
      <p:ext uri="{BB962C8B-B14F-4D97-AF65-F5344CB8AC3E}">
        <p14:creationId xmlns:p14="http://schemas.microsoft.com/office/powerpoint/2010/main" val="2540047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Пионеры советского шахматного программирования</a:t>
            </a:r>
            <a:endParaRPr lang="ru-RU" dirty="0"/>
          </a:p>
        </p:txBody>
      </p:sp>
      <p:pic>
        <p:nvPicPr>
          <p:cNvPr id="3" name="Рисунок 2"/>
          <p:cNvPicPr>
            <a:picLocks noChangeAspect="1"/>
          </p:cNvPicPr>
          <p:nvPr/>
        </p:nvPicPr>
        <p:blipFill rotWithShape="1">
          <a:blip r:embed="rId2" cstate="print">
            <a:lum contrast="19000"/>
            <a:extLst>
              <a:ext uri="{28A0092B-C50C-407E-A947-70E740481C1C}">
                <a14:useLocalDpi xmlns:a14="http://schemas.microsoft.com/office/drawing/2010/main" val="0"/>
              </a:ext>
            </a:extLst>
          </a:blip>
          <a:srcRect t="4059" b="20421"/>
          <a:stretch/>
        </p:blipFill>
        <p:spPr>
          <a:xfrm>
            <a:off x="838199" y="1010314"/>
            <a:ext cx="2350038" cy="2732700"/>
          </a:xfrm>
          <a:prstGeom prst="rect">
            <a:avLst/>
          </a:prstGeom>
        </p:spPr>
      </p:pic>
      <p:pic>
        <p:nvPicPr>
          <p:cNvPr id="11" name="Рисунок 10"/>
          <p:cNvPicPr>
            <a:picLocks noChangeAspect="1"/>
          </p:cNvPicPr>
          <p:nvPr/>
        </p:nvPicPr>
        <p:blipFill rotWithShape="1">
          <a:blip r:embed="rId3">
            <a:extLst>
              <a:ext uri="{28A0092B-C50C-407E-A947-70E740481C1C}">
                <a14:useLocalDpi xmlns:a14="http://schemas.microsoft.com/office/drawing/2010/main" val="0"/>
              </a:ext>
            </a:extLst>
          </a:blip>
          <a:srcRect t="3971" b="1481"/>
          <a:stretch/>
        </p:blipFill>
        <p:spPr>
          <a:xfrm>
            <a:off x="3436930" y="1010313"/>
            <a:ext cx="1878684" cy="2732701"/>
          </a:xfrm>
          <a:prstGeom prst="rect">
            <a:avLst/>
          </a:prstGeom>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1856" y="1010314"/>
            <a:ext cx="3326765" cy="2732700"/>
          </a:xfrm>
          <a:prstGeom prst="rect">
            <a:avLst/>
          </a:prstGeom>
        </p:spPr>
      </p:pic>
      <p:sp>
        <p:nvSpPr>
          <p:cNvPr id="14" name="Прямоугольник 13"/>
          <p:cNvSpPr/>
          <p:nvPr/>
        </p:nvSpPr>
        <p:spPr>
          <a:xfrm>
            <a:off x="838199" y="3808284"/>
            <a:ext cx="2350038"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Александр Семёнович Кронрод (1921—1986) — советский математик. В начале 1950-х годов </a:t>
            </a:r>
            <a:r>
              <a:rPr lang="ru-RU" sz="1600" dirty="0" smtClean="0">
                <a:latin typeface="Yu Gothic UI Light" panose="020B0300000000000000" pitchFamily="34" charset="-128"/>
                <a:ea typeface="Yu Gothic UI Light" panose="020B0300000000000000" pitchFamily="34" charset="-128"/>
              </a:rPr>
              <a:t>возглавил </a:t>
            </a:r>
            <a:r>
              <a:rPr lang="ru-RU" sz="1600" dirty="0">
                <a:latin typeface="Yu Gothic UI Light" panose="020B0300000000000000" pitchFamily="34" charset="-128"/>
                <a:ea typeface="Yu Gothic UI Light" panose="020B0300000000000000" pitchFamily="34" charset="-128"/>
              </a:rPr>
              <a:t>лабораторию в ИТЭФ, </a:t>
            </a:r>
            <a:r>
              <a:rPr lang="ru-RU" sz="1600" dirty="0" smtClean="0">
                <a:latin typeface="Yu Gothic UI Light" panose="020B0300000000000000" pitchFamily="34" charset="-128"/>
                <a:ea typeface="Yu Gothic UI Light" panose="020B0300000000000000" pitchFamily="34" charset="-128"/>
              </a:rPr>
              <a:t>занимавшуюся решением </a:t>
            </a:r>
            <a:r>
              <a:rPr lang="ru-RU" sz="1600" dirty="0">
                <a:latin typeface="Yu Gothic UI Light" panose="020B0300000000000000" pitchFamily="34" charset="-128"/>
                <a:ea typeface="Yu Gothic UI Light" panose="020B0300000000000000" pitchFamily="34" charset="-128"/>
              </a:rPr>
              <a:t>физических задач, связанных с созданием атомного </a:t>
            </a:r>
            <a:r>
              <a:rPr lang="ru-RU" sz="1600" dirty="0" smtClean="0">
                <a:latin typeface="Yu Gothic UI Light" panose="020B0300000000000000" pitchFamily="34" charset="-128"/>
                <a:ea typeface="Yu Gothic UI Light" panose="020B0300000000000000" pitchFamily="34" charset="-128"/>
              </a:rPr>
              <a:t>оружия.</a:t>
            </a:r>
            <a:endParaRPr lang="ru-RU" sz="1600" dirty="0">
              <a:latin typeface="Yu Gothic UI Light" panose="020B0300000000000000" pitchFamily="34" charset="-128"/>
              <a:ea typeface="Yu Gothic UI Light" panose="020B0300000000000000" pitchFamily="34" charset="-128"/>
            </a:endParaRPr>
          </a:p>
        </p:txBody>
      </p:sp>
      <p:sp>
        <p:nvSpPr>
          <p:cNvPr id="16" name="Прямоугольник 15"/>
          <p:cNvSpPr/>
          <p:nvPr/>
        </p:nvSpPr>
        <p:spPr>
          <a:xfrm>
            <a:off x="3436930" y="3808284"/>
            <a:ext cx="1878684" cy="255454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Георгий Максимович </a:t>
            </a:r>
            <a:r>
              <a:rPr lang="ru-RU" sz="1600" dirty="0">
                <a:latin typeface="Yu Gothic UI Light" panose="020B0300000000000000" pitchFamily="34" charset="-128"/>
                <a:ea typeface="Yu Gothic UI Light" panose="020B0300000000000000" pitchFamily="34" charset="-128"/>
              </a:rPr>
              <a:t>Адельсон-Вельский (1922—2014) — </a:t>
            </a:r>
            <a:r>
              <a:rPr lang="ru-RU" sz="1600" dirty="0" smtClean="0">
                <a:latin typeface="Yu Gothic UI Light" panose="020B0300000000000000" pitchFamily="34" charset="-128"/>
                <a:ea typeface="Yu Gothic UI Light" panose="020B0300000000000000" pitchFamily="34" charset="-128"/>
              </a:rPr>
              <a:t>советский, российский </a:t>
            </a:r>
            <a:r>
              <a:rPr lang="ru-RU" sz="1600" dirty="0">
                <a:latin typeface="Yu Gothic UI Light" panose="020B0300000000000000" pitchFamily="34" charset="-128"/>
                <a:ea typeface="Yu Gothic UI Light" panose="020B0300000000000000" pitchFamily="34" charset="-128"/>
              </a:rPr>
              <a:t>математик, </a:t>
            </a:r>
            <a:r>
              <a:rPr lang="ru-RU" sz="1600" dirty="0" smtClean="0">
                <a:latin typeface="Yu Gothic UI Light" panose="020B0300000000000000" pitchFamily="34" charset="-128"/>
                <a:ea typeface="Yu Gothic UI Light" panose="020B0300000000000000" pitchFamily="34" charset="-128"/>
              </a:rPr>
              <a:t>создатель программы «Каисса».</a:t>
            </a:r>
            <a:endParaRPr lang="ru-RU" sz="1600" dirty="0">
              <a:latin typeface="Yu Gothic UI Light" panose="020B0300000000000000" pitchFamily="34" charset="-128"/>
              <a:ea typeface="Yu Gothic UI Light" panose="020B0300000000000000" pitchFamily="34" charset="-128"/>
            </a:endParaRPr>
          </a:p>
        </p:txBody>
      </p:sp>
      <p:sp>
        <p:nvSpPr>
          <p:cNvPr id="17" name="Прямоугольник 16"/>
          <p:cNvSpPr/>
          <p:nvPr/>
        </p:nvSpPr>
        <p:spPr>
          <a:xfrm>
            <a:off x="5589915" y="3808284"/>
            <a:ext cx="3318706"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Слева-направо: Владимир Львович Арлазаров (р. 1939</a:t>
            </a:r>
            <a:r>
              <a:rPr lang="ru-RU" sz="1600" dirty="0" smtClean="0">
                <a:latin typeface="Yu Gothic UI Light" panose="020B0300000000000000" pitchFamily="34" charset="-128"/>
                <a:ea typeface="Yu Gothic UI Light" panose="020B0300000000000000" pitchFamily="34" charset="-128"/>
              </a:rPr>
              <a:t>), Анатолий </a:t>
            </a:r>
            <a:r>
              <a:rPr lang="ru-RU" sz="1600" dirty="0">
                <a:latin typeface="Yu Gothic UI Light" panose="020B0300000000000000" pitchFamily="34" charset="-128"/>
                <a:ea typeface="Yu Gothic UI Light" panose="020B0300000000000000" pitchFamily="34" charset="-128"/>
              </a:rPr>
              <a:t>Васильевич </a:t>
            </a:r>
            <a:r>
              <a:rPr lang="ru-RU" sz="1600" dirty="0" err="1">
                <a:latin typeface="Yu Gothic UI Light" panose="020B0300000000000000" pitchFamily="34" charset="-128"/>
                <a:ea typeface="Yu Gothic UI Light" panose="020B0300000000000000" pitchFamily="34" charset="-128"/>
              </a:rPr>
              <a:t>Усков</a:t>
            </a:r>
            <a:r>
              <a:rPr lang="ru-RU" sz="1600" dirty="0">
                <a:latin typeface="Yu Gothic UI Light" panose="020B0300000000000000" pitchFamily="34" charset="-128"/>
                <a:ea typeface="Yu Gothic UI Light" panose="020B0300000000000000" pitchFamily="34" charset="-128"/>
              </a:rPr>
              <a:t> (р</a:t>
            </a:r>
            <a:r>
              <a:rPr lang="ru-RU" sz="1600" dirty="0" smtClean="0">
                <a:latin typeface="Yu Gothic UI Light" panose="020B0300000000000000" pitchFamily="34" charset="-128"/>
                <a:ea typeface="Yu Gothic UI Light" panose="020B0300000000000000" pitchFamily="34" charset="-128"/>
              </a:rPr>
              <a:t>. 1938), Михаил </a:t>
            </a:r>
            <a:r>
              <a:rPr lang="ru-RU" sz="1600" dirty="0">
                <a:latin typeface="Yu Gothic UI Light" panose="020B0300000000000000" pitchFamily="34" charset="-128"/>
                <a:ea typeface="Yu Gothic UI Light" panose="020B0300000000000000" pitchFamily="34" charset="-128"/>
              </a:rPr>
              <a:t>Владимирович Донской (1948—2009) — </a:t>
            </a:r>
            <a:r>
              <a:rPr lang="ru-RU" sz="1600" dirty="0" smtClean="0">
                <a:latin typeface="Yu Gothic UI Light" panose="020B0300000000000000" pitchFamily="34" charset="-128"/>
                <a:ea typeface="Yu Gothic UI Light" panose="020B0300000000000000" pitchFamily="34" charset="-128"/>
              </a:rPr>
              <a:t>советские, впоследствии российские программисты и учёные, специалисты в области ИИ, создатели программы «Каисса».</a:t>
            </a:r>
            <a:endParaRPr lang="ru-RU" sz="1600" dirty="0">
              <a:latin typeface="Yu Gothic UI Light" panose="020B0300000000000000" pitchFamily="34" charset="-128"/>
              <a:ea typeface="Yu Gothic UI Light" panose="020B0300000000000000" pitchFamily="34" charset="-128"/>
            </a:endParaRPr>
          </a:p>
        </p:txBody>
      </p:sp>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863" y="1010314"/>
            <a:ext cx="2178937" cy="2732700"/>
          </a:xfrm>
          <a:prstGeom prst="rect">
            <a:avLst/>
          </a:prstGeom>
        </p:spPr>
      </p:pic>
      <p:sp>
        <p:nvSpPr>
          <p:cNvPr id="19" name="Прямоугольник 18"/>
          <p:cNvSpPr/>
          <p:nvPr/>
        </p:nvSpPr>
        <p:spPr>
          <a:xfrm>
            <a:off x="9174863" y="3808284"/>
            <a:ext cx="2464696" cy="255454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Александр Рафаилович </a:t>
            </a:r>
            <a:r>
              <a:rPr lang="ru-RU" sz="1600" dirty="0" err="1">
                <a:latin typeface="Yu Gothic UI Light" panose="020B0300000000000000" pitchFamily="34" charset="-128"/>
                <a:ea typeface="Yu Gothic UI Light" panose="020B0300000000000000" pitchFamily="34" charset="-128"/>
              </a:rPr>
              <a:t>Битман</a:t>
            </a:r>
            <a:r>
              <a:rPr lang="ru-RU" sz="1600" dirty="0">
                <a:latin typeface="Yu Gothic UI Light" panose="020B0300000000000000" pitchFamily="34" charset="-128"/>
                <a:ea typeface="Yu Gothic UI Light" panose="020B0300000000000000" pitchFamily="34" charset="-128"/>
              </a:rPr>
              <a:t> (1939—2013) — советский и российский </a:t>
            </a:r>
            <a:r>
              <a:rPr lang="ru-RU" sz="1600" dirty="0" smtClean="0">
                <a:latin typeface="Yu Gothic UI Light" panose="020B0300000000000000" pitchFamily="34" charset="-128"/>
                <a:ea typeface="Yu Gothic UI Light" panose="020B0300000000000000" pitchFamily="34" charset="-128"/>
              </a:rPr>
              <a:t>шахматист и </a:t>
            </a:r>
            <a:r>
              <a:rPr lang="ru-RU" sz="1600" dirty="0">
                <a:latin typeface="Yu Gothic UI Light" panose="020B0300000000000000" pitchFamily="34" charset="-128"/>
                <a:ea typeface="Yu Gothic UI Light" panose="020B0300000000000000" pitchFamily="34" charset="-128"/>
              </a:rPr>
              <a:t>программист, мастер спорта </a:t>
            </a:r>
            <a:r>
              <a:rPr lang="ru-RU" sz="1600" dirty="0" smtClean="0">
                <a:latin typeface="Yu Gothic UI Light" panose="020B0300000000000000" pitchFamily="34" charset="-128"/>
                <a:ea typeface="Yu Gothic UI Light" panose="020B0300000000000000" pitchFamily="34" charset="-128"/>
              </a:rPr>
              <a:t>СССР, популяризатор развития </a:t>
            </a:r>
            <a:r>
              <a:rPr lang="ru-RU" sz="1600" dirty="0" err="1" smtClean="0">
                <a:latin typeface="Yu Gothic UI Light" panose="020B0300000000000000" pitchFamily="34" charset="-128"/>
                <a:ea typeface="Yu Gothic UI Light" panose="020B0300000000000000" pitchFamily="34" charset="-128"/>
              </a:rPr>
              <a:t>Го</a:t>
            </a:r>
            <a:r>
              <a:rPr lang="ru-RU" sz="1600" dirty="0" smtClean="0">
                <a:latin typeface="Yu Gothic UI Light" panose="020B0300000000000000" pitchFamily="34" charset="-128"/>
                <a:ea typeface="Yu Gothic UI Light" panose="020B0300000000000000" pitchFamily="34" charset="-128"/>
              </a:rPr>
              <a:t> в СССР и России. </a:t>
            </a:r>
            <a:r>
              <a:rPr lang="ru-RU" sz="1600" dirty="0">
                <a:latin typeface="Yu Gothic UI Light" panose="020B0300000000000000" pitchFamily="34" charset="-128"/>
                <a:ea typeface="Yu Gothic UI Light" panose="020B0300000000000000" pitchFamily="34" charset="-128"/>
              </a:rPr>
              <a:t>Создатель шахматной программы «Каисса».</a:t>
            </a:r>
          </a:p>
        </p:txBody>
      </p:sp>
    </p:spTree>
    <p:extLst>
      <p:ext uri="{BB962C8B-B14F-4D97-AF65-F5344CB8AC3E}">
        <p14:creationId xmlns:p14="http://schemas.microsoft.com/office/powerpoint/2010/main" val="1241231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Решение игры</a:t>
            </a:r>
            <a:endParaRPr lang="ru-RU" dirty="0"/>
          </a:p>
        </p:txBody>
      </p:sp>
      <p:grpSp>
        <p:nvGrpSpPr>
          <p:cNvPr id="11" name="Группа 10"/>
          <p:cNvGrpSpPr/>
          <p:nvPr/>
        </p:nvGrpSpPr>
        <p:grpSpPr>
          <a:xfrm>
            <a:off x="7994174" y="365126"/>
            <a:ext cx="3359626" cy="6108410"/>
            <a:chOff x="4210050" y="0"/>
            <a:chExt cx="3771900" cy="685800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0050" y="0"/>
              <a:ext cx="3771900" cy="6858000"/>
            </a:xfrm>
            <a:prstGeom prst="rect">
              <a:avLst/>
            </a:prstGeom>
          </p:spPr>
        </p:pic>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307" y="2444699"/>
              <a:ext cx="2225386" cy="4046156"/>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687" y="4062844"/>
              <a:ext cx="1190625" cy="2164773"/>
            </a:xfrm>
            <a:prstGeom prst="rect">
              <a:avLst/>
            </a:prstGeom>
          </p:spPr>
        </p:pic>
      </p:grpSp>
      <p:cxnSp>
        <p:nvCxnSpPr>
          <p:cNvPr id="13" name="Прямая соединительная линия 12"/>
          <p:cNvCxnSpPr/>
          <p:nvPr/>
        </p:nvCxnSpPr>
        <p:spPr>
          <a:xfrm flipH="1" flipV="1">
            <a:off x="7317510" y="1793009"/>
            <a:ext cx="1244599" cy="12445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flipV="1">
            <a:off x="7317510" y="2637510"/>
            <a:ext cx="1623018" cy="1623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H="1" flipV="1">
            <a:off x="7329633" y="3501642"/>
            <a:ext cx="1851986" cy="18519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H="1">
            <a:off x="5579918" y="1793009"/>
            <a:ext cx="173759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a:off x="5579918" y="2637510"/>
            <a:ext cx="1737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5579918" y="3501642"/>
            <a:ext cx="1737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844259" y="1346733"/>
            <a:ext cx="4741717" cy="892552"/>
          </a:xfrm>
          <a:prstGeom prst="rect">
            <a:avLst/>
          </a:prstGeom>
          <a:noFill/>
        </p:spPr>
        <p:txBody>
          <a:bodyPr wrap="square" rtlCol="0">
            <a:spAutoFit/>
          </a:bodyPr>
          <a:lstStyle/>
          <a:p>
            <a:r>
              <a:rPr lang="ru-RU" sz="2000" b="1" dirty="0" smtClean="0">
                <a:latin typeface="Bebas Neue Bold" panose="020B0606020202050201" pitchFamily="34" charset="-52"/>
                <a:ea typeface="Yu Gothic UI Light" panose="020B0300000000000000" pitchFamily="34" charset="-128"/>
              </a:rPr>
              <a:t>Сильное решение (</a:t>
            </a:r>
            <a:r>
              <a:rPr lang="en-US" sz="2000" b="1" dirty="0" smtClean="0">
                <a:latin typeface="Bebas Neue Bold" panose="020B0606020202050201" pitchFamily="34" charset="-52"/>
                <a:ea typeface="Yu Gothic UI Light" panose="020B0300000000000000" pitchFamily="34" charset="-128"/>
              </a:rPr>
              <a:t>hard solution)</a:t>
            </a:r>
          </a:p>
          <a:p>
            <a:r>
              <a:rPr lang="ru-RU" sz="1600" dirty="0" smtClean="0">
                <a:latin typeface="Yu Gothic UI Light" panose="020B0300000000000000" pitchFamily="34" charset="-128"/>
                <a:ea typeface="Yu Gothic UI Light" panose="020B0300000000000000" pitchFamily="34" charset="-128"/>
              </a:rPr>
              <a:t>Предполагает наличие алгоритма, позволяющего найти идеальный ход в любой позиции игры.</a:t>
            </a:r>
            <a:endParaRPr lang="ru-RU" sz="1600" dirty="0">
              <a:latin typeface="Yu Gothic UI Light" panose="020B0300000000000000" pitchFamily="34" charset="-128"/>
              <a:ea typeface="Yu Gothic UI Light" panose="020B0300000000000000" pitchFamily="34" charset="-128"/>
            </a:endParaRPr>
          </a:p>
        </p:txBody>
      </p:sp>
      <p:sp>
        <p:nvSpPr>
          <p:cNvPr id="47" name="TextBox 46"/>
          <p:cNvSpPr txBox="1"/>
          <p:nvPr/>
        </p:nvSpPr>
        <p:spPr>
          <a:xfrm>
            <a:off x="838200" y="2185661"/>
            <a:ext cx="4741717" cy="892552"/>
          </a:xfrm>
          <a:prstGeom prst="rect">
            <a:avLst/>
          </a:prstGeom>
          <a:noFill/>
        </p:spPr>
        <p:txBody>
          <a:bodyPr wrap="square" rtlCol="0">
            <a:spAutoFit/>
          </a:bodyPr>
          <a:lstStyle/>
          <a:p>
            <a:r>
              <a:rPr lang="ru-RU" sz="2000" b="1" dirty="0" smtClean="0">
                <a:latin typeface="Bebas Neue Bold" panose="020B0606020202050201" pitchFamily="34" charset="-52"/>
                <a:ea typeface="Yu Gothic UI Light" panose="020B0300000000000000" pitchFamily="34" charset="-128"/>
              </a:rPr>
              <a:t>Слабое решение (</a:t>
            </a:r>
            <a:r>
              <a:rPr lang="en-US" sz="2000" b="1" dirty="0" smtClean="0">
                <a:latin typeface="Bebas Neue Bold" panose="020B0606020202050201" pitchFamily="34" charset="-52"/>
                <a:ea typeface="Yu Gothic UI Light" panose="020B0300000000000000" pitchFamily="34" charset="-128"/>
              </a:rPr>
              <a:t>weak solution)</a:t>
            </a:r>
          </a:p>
          <a:p>
            <a:r>
              <a:rPr lang="ru-RU" sz="1600" dirty="0" smtClean="0">
                <a:latin typeface="Yu Gothic UI Light" panose="020B0300000000000000" pitchFamily="34" charset="-128"/>
                <a:ea typeface="Yu Gothic UI Light" panose="020B0300000000000000" pitchFamily="34" charset="-128"/>
              </a:rPr>
              <a:t>Идеальный ход есть только в случае, если с самого начала игры совершались идеальные ходы.</a:t>
            </a:r>
            <a:endParaRPr lang="ru-RU" sz="1600" dirty="0">
              <a:latin typeface="Yu Gothic UI Light" panose="020B0300000000000000" pitchFamily="34" charset="-128"/>
              <a:ea typeface="Yu Gothic UI Light" panose="020B0300000000000000" pitchFamily="34" charset="-128"/>
            </a:endParaRPr>
          </a:p>
        </p:txBody>
      </p:sp>
      <p:sp>
        <p:nvSpPr>
          <p:cNvPr id="48" name="TextBox 47"/>
          <p:cNvSpPr txBox="1"/>
          <p:nvPr/>
        </p:nvSpPr>
        <p:spPr>
          <a:xfrm>
            <a:off x="832139" y="3055366"/>
            <a:ext cx="4741717" cy="892552"/>
          </a:xfrm>
          <a:prstGeom prst="rect">
            <a:avLst/>
          </a:prstGeom>
          <a:noFill/>
        </p:spPr>
        <p:txBody>
          <a:bodyPr wrap="square" rtlCol="0">
            <a:spAutoFit/>
          </a:bodyPr>
          <a:lstStyle/>
          <a:p>
            <a:r>
              <a:rPr lang="ru-RU" sz="2000" b="1" dirty="0" smtClean="0">
                <a:latin typeface="Bebas Neue Bold" panose="020B0606020202050201" pitchFamily="34" charset="-52"/>
                <a:ea typeface="Yu Gothic UI Light" panose="020B0300000000000000" pitchFamily="34" charset="-128"/>
              </a:rPr>
              <a:t>Ультра-слабое решение (</a:t>
            </a:r>
            <a:r>
              <a:rPr lang="en-US" sz="2000" b="1" dirty="0" smtClean="0">
                <a:latin typeface="Bebas Neue Bold" panose="020B0606020202050201" pitchFamily="34" charset="-52"/>
                <a:ea typeface="Yu Gothic UI Light" panose="020B0300000000000000" pitchFamily="34" charset="-128"/>
              </a:rPr>
              <a:t>ultra-weak solution)</a:t>
            </a:r>
          </a:p>
          <a:p>
            <a:r>
              <a:rPr lang="ru-RU" sz="1600" dirty="0" smtClean="0">
                <a:latin typeface="Yu Gothic UI Light" panose="020B0300000000000000" pitchFamily="34" charset="-128"/>
                <a:ea typeface="Yu Gothic UI Light" panose="020B0300000000000000" pitchFamily="34" charset="-128"/>
              </a:rPr>
              <a:t>Определение исхода игры при идеальной игре сторон. Сами ходы при этом не просчитываются.</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520143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Решение игры: крестики-нолики</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19200"/>
            <a:ext cx="4876800" cy="48768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219200"/>
            <a:ext cx="4876800" cy="4876800"/>
          </a:xfrm>
          <a:prstGeom prst="rect">
            <a:avLst/>
          </a:prstGeom>
        </p:spPr>
      </p:pic>
    </p:spTree>
    <p:extLst>
      <p:ext uri="{BB962C8B-B14F-4D97-AF65-F5344CB8AC3E}">
        <p14:creationId xmlns:p14="http://schemas.microsoft.com/office/powerpoint/2010/main" val="2961776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Решённые игры</a:t>
            </a:r>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3816682961"/>
              </p:ext>
            </p:extLst>
          </p:nvPr>
        </p:nvGraphicFramePr>
        <p:xfrm>
          <a:off x="838199" y="4875644"/>
          <a:ext cx="10297392" cy="1681645"/>
        </p:xfrm>
        <a:graphic>
          <a:graphicData uri="http://schemas.openxmlformats.org/drawingml/2006/table">
            <a:tbl>
              <a:tblPr/>
              <a:tblGrid>
                <a:gridCol w="643587"/>
                <a:gridCol w="643587"/>
                <a:gridCol w="643587"/>
                <a:gridCol w="643587"/>
                <a:gridCol w="643587"/>
                <a:gridCol w="643587"/>
                <a:gridCol w="643587"/>
                <a:gridCol w="643587"/>
                <a:gridCol w="643587"/>
                <a:gridCol w="643587"/>
                <a:gridCol w="643587"/>
                <a:gridCol w="643587"/>
                <a:gridCol w="643587"/>
                <a:gridCol w="643587"/>
                <a:gridCol w="643587"/>
                <a:gridCol w="643587"/>
              </a:tblGrid>
              <a:tr h="477983">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1901</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1980</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1987</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1988</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1993</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1996</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1998</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2001</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2002</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2004</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2007</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2009</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2010</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2011</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buClr>
                          <a:srgbClr val="000000"/>
                        </a:buClr>
                        <a:buSzPts val="1400"/>
                        <a:buFont typeface="Calibri" panose="020F0502020204030204" pitchFamily="34" charset="0"/>
                        <a:buNone/>
                      </a:pPr>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2013</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c>
                  <a:txBody>
                    <a:bodyPr/>
                    <a:lstStyle/>
                    <a:p>
                      <a:pPr algn="ctr" fontAlgn="t"/>
                      <a:r>
                        <a:rPr lang="ru-RU" sz="2000" b="0" i="0" u="none" strike="noStrike" dirty="0" smtClean="0">
                          <a:solidFill>
                            <a:schemeClr val="bg1"/>
                          </a:solidFill>
                          <a:effectLst/>
                          <a:latin typeface="Bebas Neue Bold" panose="020B0606020202050201" pitchFamily="34" charset="-52"/>
                          <a:ea typeface="Yu Gothic UI Light" panose="020B0300000000000000" pitchFamily="34" charset="-128"/>
                        </a:rPr>
                        <a:t>2014</a:t>
                      </a:r>
                      <a:endParaRPr lang="ru-RU" sz="2000" b="0" i="0" u="none" strike="noStrike" dirty="0">
                        <a:solidFill>
                          <a:schemeClr val="bg1"/>
                        </a:solidFill>
                        <a:effectLst/>
                        <a:latin typeface="Bebas Neue Bold" panose="020B0606020202050201" pitchFamily="34" charset="-52"/>
                        <a:ea typeface="Yu Gothic UI Light" panose="020B0300000000000000" pitchFamily="34" charset="-128"/>
                      </a:endParaRPr>
                    </a:p>
                  </a:txBody>
                  <a:tcPr marL="7620" marR="7620" marT="7620" marB="0" anchor="ctr">
                    <a:lnL>
                      <a:noFill/>
                    </a:lnL>
                    <a:lnR>
                      <a:noFill/>
                    </a:lnR>
                    <a:lnT>
                      <a:noFill/>
                    </a:lnT>
                    <a:lnB>
                      <a:noFill/>
                    </a:lnB>
                    <a:solidFill>
                      <a:schemeClr val="tx1"/>
                    </a:solidFill>
                  </a:tcPr>
                </a:tc>
              </a:tr>
              <a:tr h="1203662">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Ним</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Кубик (3</a:t>
                      </a:r>
                      <a:r>
                        <a:rPr lang="en-US" sz="1200" b="0" i="0" u="none" strike="noStrike" dirty="0">
                          <a:solidFill>
                            <a:srgbClr val="000000"/>
                          </a:solidFill>
                          <a:effectLst/>
                          <a:latin typeface="Bebas Neue Book" panose="00000500000000000000" pitchFamily="2" charset="-52"/>
                          <a:ea typeface="Yu Gothic UI Light" panose="020B0300000000000000" pitchFamily="34" charset="-128"/>
                        </a:rPr>
                        <a:t>D </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крестики-нолики)</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Призрак</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Четыре в ряд</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Гомоку</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(15×15), Мельница (с 9 фишками)</a:t>
                      </a:r>
                    </a:p>
                  </a:txBody>
                  <a:tcPr marL="0" marR="0" marT="180000" marB="0">
                    <a:lnL>
                      <a:noFill/>
                    </a:lnL>
                    <a:lnR>
                      <a:noFill/>
                    </a:lnR>
                    <a:lnT>
                      <a:noFill/>
                    </a:lnT>
                    <a:lnB>
                      <a:noFill/>
                    </a:lnB>
                  </a:tcPr>
                </a:tc>
                <a:tc>
                  <a:txBody>
                    <a:bodyPr/>
                    <a:lstStyle/>
                    <a:p>
                      <a:pPr algn="ctr" fontAlgn="t"/>
                      <a:r>
                        <a:rPr lang="ru-RU" sz="1200" b="0" i="0" u="none" strike="noStrike">
                          <a:solidFill>
                            <a:srgbClr val="000000"/>
                          </a:solidFill>
                          <a:effectLst/>
                          <a:latin typeface="Bebas Neue Book" panose="00000500000000000000" pitchFamily="2" charset="-52"/>
                          <a:ea typeface="Yu Gothic UI Light" panose="020B0300000000000000" pitchFamily="34" charset="-128"/>
                        </a:rPr>
                        <a:t>Пентомино</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Овалху</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(семейство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Манкала</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Кварто</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Тико</a:t>
                      </a:r>
                      <a:endParaRPr lang="ru-RU" sz="1200" b="0" i="0" u="none" strike="noStrike" dirty="0">
                        <a:solidFill>
                          <a:srgbClr val="000000"/>
                        </a:solidFill>
                        <a:effectLst/>
                        <a:latin typeface="Bebas Neue Book" panose="00000500000000000000" pitchFamily="2" charset="-52"/>
                        <a:ea typeface="Yu Gothic UI Light" panose="020B0300000000000000" pitchFamily="34" charset="-128"/>
                      </a:endParaRP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Пангки</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Рендзю</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без дебютных правил (?)</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Го</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(5×5),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Авари</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(семейство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Манкала</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Магараджа и шахматное войско (?)</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Тигры и козы, </a:t>
                      </a:r>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Фанорона</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Английские шашки</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Три мушкетёра</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Хекс</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(8×8)</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Калах</a:t>
                      </a:r>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 (6×6)</a:t>
                      </a:r>
                    </a:p>
                  </a:txBody>
                  <a:tcPr marL="0" marR="0" marT="180000" marB="0">
                    <a:lnL>
                      <a:noFill/>
                    </a:lnL>
                    <a:lnR>
                      <a:noFill/>
                    </a:lnR>
                    <a:lnT>
                      <a:noFill/>
                    </a:lnT>
                    <a:lnB>
                      <a:noFill/>
                    </a:lnB>
                  </a:tcPr>
                </a:tc>
                <a:tc>
                  <a:txBody>
                    <a:bodyPr/>
                    <a:lstStyle/>
                    <a:p>
                      <a:pPr algn="ctr" fontAlgn="t"/>
                      <a:r>
                        <a:rPr lang="ru-RU" sz="1200" b="0" i="0" u="none" strike="noStrike" dirty="0">
                          <a:solidFill>
                            <a:srgbClr val="000000"/>
                          </a:solidFill>
                          <a:effectLst/>
                          <a:latin typeface="Bebas Neue Book" panose="00000500000000000000" pitchFamily="2" charset="-52"/>
                          <a:ea typeface="Yu Gothic UI Light" panose="020B0300000000000000" pitchFamily="34" charset="-128"/>
                        </a:rPr>
                        <a:t>Китайские палочки (?)</a:t>
                      </a:r>
                    </a:p>
                  </a:txBody>
                  <a:tcPr marL="0" marR="0" marT="180000" marB="0">
                    <a:lnL>
                      <a:noFill/>
                    </a:lnL>
                    <a:lnR>
                      <a:noFill/>
                    </a:lnR>
                    <a:lnT>
                      <a:noFill/>
                    </a:lnT>
                    <a:lnB>
                      <a:noFill/>
                    </a:lnB>
                  </a:tcPr>
                </a:tc>
                <a:tc>
                  <a:txBody>
                    <a:bodyPr/>
                    <a:lstStyle/>
                    <a:p>
                      <a:pPr algn="ctr" fontAlgn="t"/>
                      <a:r>
                        <a:rPr lang="ru-RU" sz="1200" b="0" i="0" u="none" strike="noStrike" dirty="0" err="1">
                          <a:solidFill>
                            <a:srgbClr val="000000"/>
                          </a:solidFill>
                          <a:effectLst/>
                          <a:latin typeface="Bebas Neue Book" panose="00000500000000000000" pitchFamily="2" charset="-52"/>
                          <a:ea typeface="Yu Gothic UI Light" panose="020B0300000000000000" pitchFamily="34" charset="-128"/>
                        </a:rPr>
                        <a:t>Пентаго</a:t>
                      </a:r>
                      <a:endParaRPr lang="ru-RU" sz="1200" b="0" i="0" u="none" strike="noStrike" dirty="0">
                        <a:solidFill>
                          <a:srgbClr val="000000"/>
                        </a:solidFill>
                        <a:effectLst/>
                        <a:latin typeface="Bebas Neue Book" panose="00000500000000000000" pitchFamily="2" charset="-52"/>
                        <a:ea typeface="Yu Gothic UI Light" panose="020B0300000000000000" pitchFamily="34" charset="-128"/>
                      </a:endParaRPr>
                    </a:p>
                  </a:txBody>
                  <a:tcPr marL="0" marR="0" marT="180000" marB="0">
                    <a:lnL>
                      <a:noFill/>
                    </a:lnL>
                    <a:lnR>
                      <a:noFill/>
                    </a:lnR>
                    <a:lnT>
                      <a:noFill/>
                    </a:lnT>
                    <a:lnB>
                      <a:noFill/>
                    </a:lnB>
                  </a:tcPr>
                </a:tc>
              </a:tr>
            </a:tbl>
          </a:graphicData>
        </a:graphic>
      </p:graphicFrame>
      <p:sp>
        <p:nvSpPr>
          <p:cNvPr id="7" name="Пятиугольник 6"/>
          <p:cNvSpPr/>
          <p:nvPr/>
        </p:nvSpPr>
        <p:spPr>
          <a:xfrm>
            <a:off x="11135591" y="4875644"/>
            <a:ext cx="218209" cy="47567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838200" y="878891"/>
            <a:ext cx="8046028" cy="3785652"/>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29 апреля 2007 года команда исследователей из Университета Альберты (Канада) под руководством Д. Шеффера (известного как ведущего разработчика шашечной программы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 чемпиона мира по английским шашкам) смогла достичь «слабого» решения этой игры. Из стартовой позиции каждому из игроков гарантирована ничья при идеальной игре. Английские шашки — самая большая из игр, решённых до настоящего времени. Размер её поискового пространства 5×10</a:t>
            </a:r>
            <a:r>
              <a:rPr lang="ru-RU" sz="1600" baseline="30000" dirty="0" smtClean="0">
                <a:latin typeface="Yu Gothic UI Light" panose="020B0300000000000000" pitchFamily="34" charset="-128"/>
                <a:ea typeface="Yu Gothic UI Light" panose="020B0300000000000000" pitchFamily="34" charset="-128"/>
              </a:rPr>
              <a:t>20</a:t>
            </a:r>
            <a:r>
              <a:rPr lang="ru-RU" sz="1600" dirty="0" smtClean="0">
                <a:latin typeface="Yu Gothic UI Light" panose="020B0300000000000000" pitchFamily="34" charset="-128"/>
                <a:ea typeface="Yu Gothic UI Light" panose="020B0300000000000000" pitchFamily="34" charset="-128"/>
              </a:rPr>
              <a:t>. Для того, чтобы найти решение, в течение 18 лет сеть персональных компьютеров (в разное время от 50 до 200) произвела 10</a:t>
            </a:r>
            <a:r>
              <a:rPr lang="ru-RU" sz="1600" baseline="30000" dirty="0" smtClean="0">
                <a:latin typeface="Yu Gothic UI Light" panose="020B0300000000000000" pitchFamily="34" charset="-128"/>
                <a:ea typeface="Yu Gothic UI Light" panose="020B0300000000000000" pitchFamily="34" charset="-128"/>
              </a:rPr>
              <a:t>14</a:t>
            </a:r>
            <a:r>
              <a:rPr lang="ru-RU" sz="1600" dirty="0" smtClean="0">
                <a:latin typeface="Yu Gothic UI Light" panose="020B0300000000000000" pitchFamily="34" charset="-128"/>
                <a:ea typeface="Yu Gothic UI Light" panose="020B0300000000000000" pitchFamily="34" charset="-128"/>
              </a:rPr>
              <a:t> вычислений.</a:t>
            </a:r>
          </a:p>
          <a:p>
            <a:pPr indent="363538"/>
            <a:r>
              <a:rPr lang="ru-RU" sz="1600" dirty="0" smtClean="0">
                <a:latin typeface="Yu Gothic UI Light" panose="020B0300000000000000" pitchFamily="34" charset="-128"/>
                <a:ea typeface="Yu Gothic UI Light" panose="020B0300000000000000" pitchFamily="34" charset="-128"/>
              </a:rPr>
              <a:t>Последней (на начало 2016 года) решённой игрой стала игра </a:t>
            </a:r>
            <a:r>
              <a:rPr lang="ru-RU" sz="1600" dirty="0" err="1" smtClean="0">
                <a:latin typeface="Yu Gothic UI Light" panose="020B0300000000000000" pitchFamily="34" charset="-128"/>
                <a:ea typeface="Yu Gothic UI Light" panose="020B0300000000000000" pitchFamily="34" charset="-128"/>
              </a:rPr>
              <a:t>пентаго</a:t>
            </a:r>
            <a:r>
              <a:rPr lang="ru-RU" sz="1600" dirty="0" smtClean="0">
                <a:latin typeface="Yu Gothic UI Light" panose="020B0300000000000000" pitchFamily="34" charset="-128"/>
                <a:ea typeface="Yu Gothic UI Light" panose="020B0300000000000000" pitchFamily="34" charset="-128"/>
              </a:rPr>
              <a:t>. В отличие от шахмат и </a:t>
            </a:r>
            <a:r>
              <a:rPr lang="ru-RU" sz="1600" dirty="0" err="1" smtClean="0">
                <a:latin typeface="Yu Gothic UI Light" panose="020B0300000000000000" pitchFamily="34" charset="-128"/>
                <a:ea typeface="Yu Gothic UI Light" panose="020B0300000000000000" pitchFamily="34" charset="-128"/>
              </a:rPr>
              <a:t>го</a:t>
            </a:r>
            <a:r>
              <a:rPr lang="ru-RU" sz="1600" dirty="0" smtClean="0">
                <a:latin typeface="Yu Gothic UI Light" panose="020B0300000000000000" pitchFamily="34" charset="-128"/>
                <a:ea typeface="Yu Gothic UI Light" panose="020B0300000000000000" pitchFamily="34" charset="-128"/>
              </a:rPr>
              <a:t> поисковое пространство игры достаточно небольшое, что позволяет современному компьютеру играть идеально</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с учётом всех возможных симметрий количество возможных позиций в </a:t>
            </a:r>
            <a:r>
              <a:rPr lang="ru-RU" sz="1600" dirty="0" err="1" smtClean="0">
                <a:latin typeface="Yu Gothic UI Light" panose="020B0300000000000000" pitchFamily="34" charset="-128"/>
                <a:ea typeface="Yu Gothic UI Light" panose="020B0300000000000000" pitchFamily="34" charset="-128"/>
              </a:rPr>
              <a:t>пентаго</a:t>
            </a:r>
            <a:r>
              <a:rPr lang="ru-RU" sz="1600" dirty="0" smtClean="0">
                <a:latin typeface="Yu Gothic UI Light" panose="020B0300000000000000" pitchFamily="34" charset="-128"/>
                <a:ea typeface="Yu Gothic UI Light" panose="020B0300000000000000" pitchFamily="34" charset="-128"/>
              </a:rPr>
              <a:t> составляет 3,009,081,623,421,558. В течение нескольких часов суперкомпьютер </a:t>
            </a:r>
            <a:r>
              <a:rPr lang="en-US" sz="1600" dirty="0" smtClean="0">
                <a:latin typeface="Yu Gothic UI Light" panose="020B0300000000000000" pitchFamily="34" charset="-128"/>
                <a:ea typeface="Yu Gothic UI Light" panose="020B0300000000000000" pitchFamily="34" charset="-128"/>
              </a:rPr>
              <a:t>Edison </a:t>
            </a:r>
            <a:r>
              <a:rPr lang="ru-RU" sz="1600" dirty="0" smtClean="0">
                <a:latin typeface="Yu Gothic UI Light" panose="020B0300000000000000" pitchFamily="34" charset="-128"/>
                <a:ea typeface="Yu Gothic UI Light" panose="020B0300000000000000" pitchFamily="34" charset="-128"/>
              </a:rPr>
              <a:t>семейства </a:t>
            </a:r>
            <a:r>
              <a:rPr lang="en-US" sz="1600" dirty="0" smtClean="0">
                <a:latin typeface="Yu Gothic UI Light" panose="020B0300000000000000" pitchFamily="34" charset="-128"/>
                <a:ea typeface="Yu Gothic UI Light" panose="020B0300000000000000" pitchFamily="34" charset="-128"/>
              </a:rPr>
              <a:t>Cray</a:t>
            </a:r>
            <a:r>
              <a:rPr lang="ru-RU" sz="1600" dirty="0" smtClean="0">
                <a:latin typeface="Yu Gothic UI Light" panose="020B0300000000000000" pitchFamily="34" charset="-128"/>
                <a:ea typeface="Yu Gothic UI Light" panose="020B0300000000000000" pitchFamily="34" charset="-128"/>
              </a:rPr>
              <a:t>, находящийся в </a:t>
            </a:r>
            <a:r>
              <a:rPr lang="en-US" sz="1600" dirty="0" smtClean="0">
                <a:latin typeface="Yu Gothic UI Light" panose="020B0300000000000000" pitchFamily="34" charset="-128"/>
                <a:ea typeface="Yu Gothic UI Light" panose="020B0300000000000000" pitchFamily="34" charset="-128"/>
              </a:rPr>
              <a:t>NERSC</a:t>
            </a:r>
            <a:r>
              <a:rPr lang="ru-RU" sz="1600" dirty="0" smtClean="0">
                <a:latin typeface="Yu Gothic UI Light" panose="020B0300000000000000" pitchFamily="34" charset="-128"/>
                <a:ea typeface="Yu Gothic UI Light" panose="020B0300000000000000" pitchFamily="34" charset="-128"/>
              </a:rPr>
              <a:t> (Национальном</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научно-вычислительном центре </a:t>
            </a:r>
            <a:r>
              <a:rPr lang="ru-RU" sz="1600" dirty="0">
                <a:latin typeface="Yu Gothic UI Light" panose="020B0300000000000000" pitchFamily="34" charset="-128"/>
                <a:ea typeface="Yu Gothic UI Light" panose="020B0300000000000000" pitchFamily="34" charset="-128"/>
              </a:rPr>
              <a:t>энергетических исследований</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нашёл «сильное» решение игры. Программа использовала для вычислений 98304 потоков.</a:t>
            </a:r>
            <a:endParaRPr lang="ru-RU" sz="1600" dirty="0">
              <a:latin typeface="Yu Gothic UI Light" panose="020B0300000000000000" pitchFamily="34" charset="-128"/>
              <a:ea typeface="Yu Gothic UI Light" panose="020B0300000000000000" pitchFamily="34" charset="-128"/>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2436" y="878889"/>
            <a:ext cx="2251364" cy="3388303"/>
          </a:xfrm>
          <a:prstGeom prst="rect">
            <a:avLst/>
          </a:prstGeom>
        </p:spPr>
      </p:pic>
      <p:sp>
        <p:nvSpPr>
          <p:cNvPr id="10" name="Прямоугольник 9"/>
          <p:cNvSpPr/>
          <p:nvPr/>
        </p:nvSpPr>
        <p:spPr>
          <a:xfrm>
            <a:off x="9102436" y="4295211"/>
            <a:ext cx="2251364"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Джонатан Шеффер </a:t>
            </a:r>
            <a:endParaRPr lang="ru-RU" sz="1600" dirty="0"/>
          </a:p>
        </p:txBody>
      </p:sp>
    </p:spTree>
    <p:extLst>
      <p:ext uri="{BB962C8B-B14F-4D97-AF65-F5344CB8AC3E}">
        <p14:creationId xmlns:p14="http://schemas.microsoft.com/office/powerpoint/2010/main" val="959845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38200" y="1032720"/>
            <a:ext cx="6729845" cy="5016758"/>
          </a:xfrm>
          <a:prstGeom prst="rect">
            <a:avLst/>
          </a:prstGeom>
        </p:spPr>
        <p:txBody>
          <a:bodyPr wrap="square">
            <a:spAutoFit/>
          </a:bodyPr>
          <a:lstStyle/>
          <a:p>
            <a:pPr indent="363538"/>
            <a:r>
              <a:rPr lang="ru-RU" sz="1600" dirty="0" err="1" smtClean="0">
                <a:latin typeface="Yu Gothic UI Light" panose="020B0300000000000000" pitchFamily="34" charset="-128"/>
                <a:ea typeface="Yu Gothic UI Light" panose="020B0300000000000000" pitchFamily="34" charset="-128"/>
              </a:rPr>
              <a:t>Марион</a:t>
            </a:r>
            <a:r>
              <a:rPr lang="ru-RU" sz="1600" dirty="0" smtClean="0">
                <a:latin typeface="Yu Gothic UI Light" panose="020B0300000000000000" pitchFamily="34" charset="-128"/>
                <a:ea typeface="Yu Gothic UI Light" panose="020B0300000000000000" pitchFamily="34" charset="-128"/>
              </a:rPr>
              <a:t> Франклин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1927—1995) — американский математик и шашист. Обладатель титула чемпиона мира по английским шашкам в 1955—1958 и 1975—1991 гг.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ни разу в жизни не проигрывал матч за первенство мира и за свою 45-летнюю шахматную карьеру проиграл всего семь партий.</a:t>
            </a:r>
          </a:p>
          <a:p>
            <a:pPr indent="363538"/>
            <a:r>
              <a:rPr lang="ru-RU" sz="1600" dirty="0" smtClean="0">
                <a:latin typeface="Yu Gothic UI Light" panose="020B0300000000000000" pitchFamily="34" charset="-128"/>
                <a:ea typeface="Yu Gothic UI Light" panose="020B0300000000000000" pitchFamily="34" charset="-128"/>
              </a:rPr>
              <a:t>В 1990 году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занял второе место в чемпионате США. В аналогичной ситуации игрок-человек становился претендентом на национальную шашечную корону. Однако Американская ассоциация шашек и Ассоциация английских шашек отказали программе в праве сразиться за титул.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который не смог опротестовать данное решение, отказался от титула Чемпиона мира и немедленно заявил о своём желании играть с программой. </a:t>
            </a:r>
            <a:r>
              <a:rPr lang="ru-RU" sz="1600" smtClean="0">
                <a:latin typeface="Yu Gothic UI Light" panose="020B0300000000000000" pitchFamily="34" charset="-128"/>
                <a:ea typeface="Yu Gothic UI Light" panose="020B0300000000000000" pitchFamily="34" charset="-128"/>
              </a:rPr>
              <a:t>Неофициальный шашечный </a:t>
            </a:r>
            <a:r>
              <a:rPr lang="ru-RU" sz="1600" dirty="0" smtClean="0">
                <a:latin typeface="Yu Gothic UI Light" panose="020B0300000000000000" pitchFamily="34" charset="-128"/>
                <a:ea typeface="Yu Gothic UI Light" panose="020B0300000000000000" pitchFamily="34" charset="-128"/>
              </a:rPr>
              <a:t>матч был организован в кратчайшие сроки в августе 1992 года. Победу </a:t>
            </a:r>
            <a:r>
              <a:rPr lang="ru-RU" sz="1600" dirty="0">
                <a:latin typeface="Yu Gothic UI Light" panose="020B0300000000000000" pitchFamily="34" charset="-128"/>
                <a:ea typeface="Yu Gothic UI Light" panose="020B0300000000000000" pitchFamily="34" charset="-128"/>
              </a:rPr>
              <a:t>в нём со счётом 4—2 (при 33 ничьих) </a:t>
            </a:r>
            <a:r>
              <a:rPr lang="ru-RU" sz="1600" dirty="0" smtClean="0">
                <a:latin typeface="Yu Gothic UI Light" panose="020B0300000000000000" pitchFamily="34" charset="-128"/>
                <a:ea typeface="Yu Gothic UI Light" panose="020B0300000000000000" pitchFamily="34" charset="-128"/>
              </a:rPr>
              <a:t>одержал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a:t>
            </a:r>
          </a:p>
          <a:p>
            <a:pPr indent="363538"/>
            <a:r>
              <a:rPr lang="ru-RU" sz="1600" dirty="0" smtClean="0">
                <a:latin typeface="Yu Gothic UI Light" panose="020B0300000000000000" pitchFamily="34" charset="-128"/>
                <a:ea typeface="Yu Gothic UI Light" panose="020B0300000000000000" pitchFamily="34" charset="-128"/>
              </a:rPr>
              <a:t>В одной из игр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имея на доске 10 шашек, совершил ошибку на 10 ходу.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отметил: «Ты будешь сожалеть об этом».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сдался 26 ходов спустя. Позже в результате анализа позиции Шеффер выяснил, что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выбрал единственную ведущую к победе стратегию, и что победа была отделена от момента принятия решения на 64 хода.</a:t>
            </a:r>
            <a:endParaRPr lang="ru-RU" sz="1600" dirty="0">
              <a:latin typeface="Yu Gothic UI Light" panose="020B0300000000000000" pitchFamily="34" charset="-128"/>
              <a:ea typeface="Yu Gothic UI Light" panose="020B0300000000000000" pitchFamily="34" charset="-128"/>
            </a:endParaRPr>
          </a:p>
        </p:txBody>
      </p:sp>
      <p:sp>
        <p:nvSpPr>
          <p:cNvPr id="2" name="Заголовок 1"/>
          <p:cNvSpPr>
            <a:spLocks noGrp="1"/>
          </p:cNvSpPr>
          <p:nvPr>
            <p:ph type="title"/>
          </p:nvPr>
        </p:nvSpPr>
        <p:spPr/>
        <p:txBody>
          <a:bodyPr/>
          <a:lstStyle/>
          <a:p>
            <a:r>
              <a:rPr lang="en-US" dirty="0" smtClean="0"/>
              <a:t>TECH DRAMA</a:t>
            </a:r>
            <a:endParaRPr lang="ru-RU"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4463" y="1032720"/>
            <a:ext cx="3349337" cy="5219384"/>
          </a:xfrm>
          <a:prstGeom prst="rect">
            <a:avLst/>
          </a:prstGeom>
        </p:spPr>
      </p:pic>
    </p:spTree>
    <p:extLst>
      <p:ext uri="{BB962C8B-B14F-4D97-AF65-F5344CB8AC3E}">
        <p14:creationId xmlns:p14="http://schemas.microsoft.com/office/powerpoint/2010/main" val="3155984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38200" y="989125"/>
            <a:ext cx="7100455" cy="1569660"/>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В августе 1994 был организован матч-реванш, но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был вынужден прекратить участие в нём по состоянию здоровья после 6 игр (все — ничьи). Через неделю у </a:t>
            </a:r>
            <a:r>
              <a:rPr lang="ru-RU" sz="1600" dirty="0" err="1" smtClean="0">
                <a:latin typeface="Yu Gothic UI Light" panose="020B0300000000000000" pitchFamily="34" charset="-128"/>
                <a:ea typeface="Yu Gothic UI Light" panose="020B0300000000000000" pitchFamily="34" charset="-128"/>
              </a:rPr>
              <a:t>Тинсли</a:t>
            </a:r>
            <a:r>
              <a:rPr lang="ru-RU" sz="1600" dirty="0" smtClean="0">
                <a:latin typeface="Yu Gothic UI Light" panose="020B0300000000000000" pitchFamily="34" charset="-128"/>
                <a:ea typeface="Yu Gothic UI Light" panose="020B0300000000000000" pitchFamily="34" charset="-128"/>
              </a:rPr>
              <a:t> был диагностирован рак поджелудочной железы и через семь месяцев он скончался.</a:t>
            </a:r>
          </a:p>
          <a:p>
            <a:pPr indent="363538"/>
            <a:r>
              <a:rPr lang="ru-RU" sz="1600" dirty="0" smtClean="0">
                <a:latin typeface="Yu Gothic UI Light" panose="020B0300000000000000" pitchFamily="34" charset="-128"/>
                <a:ea typeface="Yu Gothic UI Light" panose="020B0300000000000000" pitchFamily="34" charset="-128"/>
              </a:rPr>
              <a:t>В 1995 году «</a:t>
            </a:r>
            <a:r>
              <a:rPr lang="ru-RU" sz="1600" dirty="0" err="1" smtClean="0">
                <a:latin typeface="Yu Gothic UI Light" panose="020B0300000000000000" pitchFamily="34" charset="-128"/>
                <a:ea typeface="Yu Gothic UI Light" panose="020B0300000000000000" pitchFamily="34" charset="-128"/>
              </a:rPr>
              <a:t>Чинук</a:t>
            </a:r>
            <a:r>
              <a:rPr lang="ru-RU" sz="1600" dirty="0" smtClean="0">
                <a:latin typeface="Yu Gothic UI Light" panose="020B0300000000000000" pitchFamily="34" charset="-128"/>
                <a:ea typeface="Yu Gothic UI Light" panose="020B0300000000000000" pitchFamily="34" charset="-128"/>
              </a:rPr>
              <a:t>» выиграл у Дона </a:t>
            </a:r>
            <a:r>
              <a:rPr lang="ru-RU" sz="1600" dirty="0" err="1" smtClean="0">
                <a:latin typeface="Yu Gothic UI Light" panose="020B0300000000000000" pitchFamily="34" charset="-128"/>
                <a:ea typeface="Yu Gothic UI Light" panose="020B0300000000000000" pitchFamily="34" charset="-128"/>
              </a:rPr>
              <a:t>Лафферти</a:t>
            </a:r>
            <a:r>
              <a:rPr lang="ru-RU" sz="1600" dirty="0" smtClean="0">
                <a:latin typeface="Yu Gothic UI Light" panose="020B0300000000000000" pitchFamily="34" charset="-128"/>
                <a:ea typeface="Yu Gothic UI Light" panose="020B0300000000000000" pitchFamily="34" charset="-128"/>
              </a:rPr>
              <a:t> матч на первенство мира со счётом 1—0 (при 31 ничьей). С тех пор первенство перешло к машинам.</a:t>
            </a:r>
          </a:p>
        </p:txBody>
      </p:sp>
      <p:sp>
        <p:nvSpPr>
          <p:cNvPr id="2" name="Заголовок 1"/>
          <p:cNvSpPr>
            <a:spLocks noGrp="1"/>
          </p:cNvSpPr>
          <p:nvPr>
            <p:ph type="title"/>
          </p:nvPr>
        </p:nvSpPr>
        <p:spPr/>
        <p:txBody>
          <a:bodyPr/>
          <a:lstStyle/>
          <a:p>
            <a:r>
              <a:rPr lang="en-US" dirty="0" smtClean="0"/>
              <a:t>HUMAN DRAMA</a:t>
            </a:r>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199" y="2667570"/>
            <a:ext cx="4243431" cy="3026648"/>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541" y="989125"/>
            <a:ext cx="3011259" cy="470509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831" y="2667570"/>
            <a:ext cx="2520823" cy="3026647"/>
          </a:xfrm>
          <a:prstGeom prst="rect">
            <a:avLst/>
          </a:prstGeom>
        </p:spPr>
      </p:pic>
      <p:sp>
        <p:nvSpPr>
          <p:cNvPr id="9" name="Прямоугольник 8"/>
          <p:cNvSpPr/>
          <p:nvPr/>
        </p:nvSpPr>
        <p:spPr>
          <a:xfrm>
            <a:off x="5381666" y="5803002"/>
            <a:ext cx="2670924" cy="338554"/>
          </a:xfrm>
          <a:prstGeom prst="rect">
            <a:avLst/>
          </a:prstGeom>
        </p:spPr>
        <p:txBody>
          <a:bodyPr wrap="none">
            <a:spAutoFit/>
          </a:bodyPr>
          <a:lstStyle/>
          <a:p>
            <a:r>
              <a:rPr lang="ru-RU" sz="1600" dirty="0">
                <a:latin typeface="Yu Gothic UI Light" panose="020B0300000000000000" pitchFamily="34" charset="-128"/>
                <a:ea typeface="Yu Gothic UI Light" panose="020B0300000000000000" pitchFamily="34" charset="-128"/>
              </a:rPr>
              <a:t>Дон </a:t>
            </a:r>
            <a:r>
              <a:rPr lang="ru-RU" sz="1600" dirty="0" err="1">
                <a:latin typeface="Yu Gothic UI Light" panose="020B0300000000000000" pitchFamily="34" charset="-128"/>
                <a:ea typeface="Yu Gothic UI Light" panose="020B0300000000000000" pitchFamily="34" charset="-128"/>
              </a:rPr>
              <a:t>Лафферти</a:t>
            </a:r>
            <a:r>
              <a:rPr lang="ru-RU" sz="1600" dirty="0">
                <a:latin typeface="Yu Gothic UI Light" panose="020B0300000000000000" pitchFamily="34" charset="-128"/>
                <a:ea typeface="Yu Gothic UI Light" panose="020B0300000000000000" pitchFamily="34" charset="-128"/>
              </a:rPr>
              <a:t> (1933—1998)</a:t>
            </a:r>
          </a:p>
        </p:txBody>
      </p:sp>
      <p:sp>
        <p:nvSpPr>
          <p:cNvPr id="10" name="Прямоугольник 9"/>
          <p:cNvSpPr/>
          <p:nvPr/>
        </p:nvSpPr>
        <p:spPr>
          <a:xfrm>
            <a:off x="838199" y="5803002"/>
            <a:ext cx="3151825" cy="338554"/>
          </a:xfrm>
          <a:prstGeom prst="rect">
            <a:avLst/>
          </a:prstGeom>
        </p:spPr>
        <p:txBody>
          <a:bodyPr wrap="none">
            <a:spAutoFit/>
          </a:bodyPr>
          <a:lstStyle/>
          <a:p>
            <a:r>
              <a:rPr lang="ru-RU" sz="1600" dirty="0">
                <a:latin typeface="Yu Gothic UI Light" panose="020B0300000000000000" pitchFamily="34" charset="-128"/>
                <a:ea typeface="Yu Gothic UI Light" panose="020B0300000000000000" pitchFamily="34" charset="-128"/>
              </a:rPr>
              <a:t>Команда разработчиков «</a:t>
            </a:r>
            <a:r>
              <a:rPr lang="ru-RU" sz="1600" dirty="0" err="1">
                <a:latin typeface="Yu Gothic UI Light" panose="020B0300000000000000" pitchFamily="34" charset="-128"/>
                <a:ea typeface="Yu Gothic UI Light" panose="020B0300000000000000" pitchFamily="34" charset="-128"/>
              </a:rPr>
              <a:t>Чинук</a:t>
            </a:r>
            <a:r>
              <a:rPr lang="ru-RU" sz="1600" dirty="0">
                <a:latin typeface="Yu Gothic UI Light" panose="020B0300000000000000" pitchFamily="34" charset="-128"/>
                <a:ea typeface="Yu Gothic UI Light" panose="020B0300000000000000" pitchFamily="34" charset="-128"/>
              </a:rPr>
              <a:t>»</a:t>
            </a:r>
          </a:p>
        </p:txBody>
      </p:sp>
      <p:sp>
        <p:nvSpPr>
          <p:cNvPr id="11" name="Прямоугольник 10"/>
          <p:cNvSpPr/>
          <p:nvPr/>
        </p:nvSpPr>
        <p:spPr>
          <a:xfrm>
            <a:off x="8342541" y="5772224"/>
            <a:ext cx="1848583" cy="338554"/>
          </a:xfrm>
          <a:prstGeom prst="rect">
            <a:avLst/>
          </a:prstGeom>
        </p:spPr>
        <p:txBody>
          <a:bodyPr wrap="none">
            <a:spAutoFit/>
          </a:bodyPr>
          <a:lstStyle/>
          <a:p>
            <a:r>
              <a:rPr lang="ru-RU" sz="1600" dirty="0" smtClean="0">
                <a:solidFill>
                  <a:srgbClr val="252525"/>
                </a:solidFill>
                <a:latin typeface="Yu Gothic UI Light" panose="020B0300000000000000" pitchFamily="34" charset="-128"/>
                <a:ea typeface="Yu Gothic UI Light" panose="020B0300000000000000" pitchFamily="34" charset="-128"/>
              </a:rPr>
              <a:t>Книга Д. Шеффера</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326262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HUMAN DRAMA?</a:t>
            </a:r>
            <a:endParaRPr lang="ru-RU" dirty="0"/>
          </a:p>
        </p:txBody>
      </p:sp>
      <p:sp>
        <p:nvSpPr>
          <p:cNvPr id="4" name="Объект 3"/>
          <p:cNvSpPr>
            <a:spLocks noGrp="1"/>
          </p:cNvSpPr>
          <p:nvPr>
            <p:ph idx="1"/>
          </p:nvPr>
        </p:nvSpPr>
        <p:spPr>
          <a:xfrm>
            <a:off x="4213412" y="878889"/>
            <a:ext cx="7140388" cy="5712239"/>
          </a:xfrm>
        </p:spPr>
        <p:txBody>
          <a:bodyPr>
            <a:noAutofit/>
          </a:bodyPr>
          <a:lstStyle/>
          <a:p>
            <a:pPr marL="0" indent="358775">
              <a:lnSpc>
                <a:spcPct val="120000"/>
              </a:lnSpc>
              <a:spcBef>
                <a:spcPts val="0"/>
              </a:spcBef>
              <a:buNone/>
            </a:pPr>
            <a:r>
              <a:rPr lang="ru-RU" sz="1600" dirty="0"/>
              <a:t>Первый матч </a:t>
            </a:r>
            <a:r>
              <a:rPr lang="ru-RU" sz="1600" dirty="0" err="1"/>
              <a:t>Deep</a:t>
            </a:r>
            <a:r>
              <a:rPr lang="ru-RU" sz="1600" dirty="0"/>
              <a:t> </a:t>
            </a:r>
            <a:r>
              <a:rPr lang="ru-RU" sz="1600" dirty="0" err="1"/>
              <a:t>Blue</a:t>
            </a:r>
            <a:r>
              <a:rPr lang="ru-RU" sz="1600" dirty="0"/>
              <a:t> c Каспаровым состоялся в Филадельфии (США) с 10 по 17 февраля 1996 года</a:t>
            </a:r>
            <a:r>
              <a:rPr lang="ru-RU" sz="1600" dirty="0" smtClean="0"/>
              <a:t>.</a:t>
            </a:r>
            <a:r>
              <a:rPr lang="en-US" sz="1600" dirty="0" smtClean="0"/>
              <a:t> </a:t>
            </a:r>
            <a:r>
              <a:rPr lang="ru-RU" sz="1600" dirty="0" smtClean="0"/>
              <a:t>В </a:t>
            </a:r>
            <a:r>
              <a:rPr lang="ru-RU" sz="1600" dirty="0"/>
              <a:t>первой партии, после нескольких неточных ходов Каспарова, </a:t>
            </a:r>
            <a:r>
              <a:rPr lang="ru-RU" sz="1600" dirty="0" err="1"/>
              <a:t>Deep</a:t>
            </a:r>
            <a:r>
              <a:rPr lang="ru-RU" sz="1600" dirty="0"/>
              <a:t> </a:t>
            </a:r>
            <a:r>
              <a:rPr lang="ru-RU" sz="1600" dirty="0" err="1"/>
              <a:t>Blue</a:t>
            </a:r>
            <a:r>
              <a:rPr lang="ru-RU" sz="1600" dirty="0"/>
              <a:t>, воспользовавшись образовавшимися слабостями в расстановке противника, постепенно наращивал свой перевес. В конце партии, пытаясь хоть что-то противопоставить игре компьютера, Каспаров начал прямую атаку на короля </a:t>
            </a:r>
            <a:r>
              <a:rPr lang="ru-RU" sz="1600" dirty="0" err="1"/>
              <a:t>Deep</a:t>
            </a:r>
            <a:r>
              <a:rPr lang="ru-RU" sz="1600" dirty="0"/>
              <a:t> </a:t>
            </a:r>
            <a:r>
              <a:rPr lang="ru-RU" sz="1600" dirty="0" err="1"/>
              <a:t>Blue</a:t>
            </a:r>
            <a:r>
              <a:rPr lang="ru-RU" sz="1600" dirty="0"/>
              <a:t>. </a:t>
            </a:r>
            <a:r>
              <a:rPr lang="ru-RU" sz="1600" dirty="0" err="1"/>
              <a:t>Deep</a:t>
            </a:r>
            <a:r>
              <a:rPr lang="ru-RU" sz="1600" dirty="0"/>
              <a:t> </a:t>
            </a:r>
            <a:r>
              <a:rPr lang="ru-RU" sz="1600" dirty="0" err="1"/>
              <a:t>Blue</a:t>
            </a:r>
            <a:r>
              <a:rPr lang="ru-RU" sz="1600" dirty="0"/>
              <a:t> отбил атаку и выиграл партию, став таким образом первым компьютером, победившим сильнейшего шахматиста в мире в партии с классическим контролем времени.</a:t>
            </a:r>
          </a:p>
          <a:p>
            <a:pPr marL="0" indent="358775">
              <a:lnSpc>
                <a:spcPct val="120000"/>
              </a:lnSpc>
              <a:spcBef>
                <a:spcPts val="0"/>
              </a:spcBef>
              <a:buNone/>
            </a:pPr>
            <a:r>
              <a:rPr lang="ru-RU" sz="1600" dirty="0"/>
              <a:t>Окончательный счёт матча — 4 : 2 в пользу Каспарова.</a:t>
            </a:r>
          </a:p>
          <a:p>
            <a:pPr marL="0" indent="358775">
              <a:lnSpc>
                <a:spcPct val="120000"/>
              </a:lnSpc>
              <a:spcBef>
                <a:spcPts val="0"/>
              </a:spcBef>
              <a:buNone/>
            </a:pPr>
            <a:r>
              <a:rPr lang="ru-RU" sz="1600" dirty="0" smtClean="0"/>
              <a:t>Второй </a:t>
            </a:r>
            <a:r>
              <a:rPr lang="ru-RU" sz="1600" dirty="0"/>
              <a:t>матч проходил в Нью-Йорке с 3 по 11 мая 1997 года и состоял из 6 партий</a:t>
            </a:r>
            <a:r>
              <a:rPr lang="ru-RU" sz="1600" dirty="0" smtClean="0"/>
              <a:t>.</a:t>
            </a:r>
            <a:r>
              <a:rPr lang="en-US" sz="1600" dirty="0" smtClean="0"/>
              <a:t> </a:t>
            </a:r>
            <a:r>
              <a:rPr lang="ru-RU" sz="1600" dirty="0" smtClean="0"/>
              <a:t>Во </a:t>
            </a:r>
            <a:r>
              <a:rPr lang="ru-RU" sz="1600" dirty="0"/>
              <a:t>второй партии, пытаясь создать на доске закрытое положение, Каспаров ослабил свою позицию и вынужден был большую часть времени вести трудную защиту. В конце игры, не видя возможности спасти позицию, Каспаров сдался. Тем же вечером при анализе ряда специалистов и любителей шахмат выяснилось, что в концовке Каспаров упустил реальный шанс свести партию вничью.</a:t>
            </a:r>
          </a:p>
          <a:p>
            <a:pPr marL="0" indent="358775">
              <a:lnSpc>
                <a:spcPct val="120000"/>
              </a:lnSpc>
              <a:spcBef>
                <a:spcPts val="0"/>
              </a:spcBef>
              <a:buNone/>
            </a:pPr>
            <a:r>
              <a:rPr lang="ru-RU" sz="1600" dirty="0" smtClean="0"/>
              <a:t>Окончательный </a:t>
            </a:r>
            <a:r>
              <a:rPr lang="ru-RU" sz="1600" dirty="0"/>
              <a:t>счёт матча — 3½ : 2½ в пользу </a:t>
            </a:r>
            <a:r>
              <a:rPr lang="ru-RU" sz="1600" dirty="0" err="1"/>
              <a:t>Deep</a:t>
            </a:r>
            <a:r>
              <a:rPr lang="ru-RU" sz="1600" dirty="0"/>
              <a:t> </a:t>
            </a:r>
            <a:r>
              <a:rPr lang="ru-RU" sz="1600" dirty="0" err="1"/>
              <a:t>Blue</a:t>
            </a:r>
            <a:r>
              <a:rPr lang="ru-RU" sz="1600" dirty="0"/>
              <a:t>.</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42193"/>
            <a:ext cx="3152214" cy="2364161"/>
          </a:xfrm>
          <a:prstGeom prst="rect">
            <a:avLst/>
          </a:prstGeom>
        </p:spPr>
      </p:pic>
      <p:sp>
        <p:nvSpPr>
          <p:cNvPr id="6" name="Прямоугольник 5"/>
          <p:cNvSpPr/>
          <p:nvPr/>
        </p:nvSpPr>
        <p:spPr>
          <a:xfrm>
            <a:off x="838200" y="2976282"/>
            <a:ext cx="3146088"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Гарри Каспаров против </a:t>
            </a:r>
            <a:r>
              <a:rPr lang="ru-RU" sz="1600" dirty="0" err="1">
                <a:latin typeface="Yu Gothic UI Light" panose="020B0300000000000000" pitchFamily="34" charset="-128"/>
                <a:ea typeface="Yu Gothic UI Light" panose="020B0300000000000000" pitchFamily="34" charset="-128"/>
              </a:rPr>
              <a:t>Deep</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Blue</a:t>
            </a:r>
            <a:r>
              <a:rPr lang="ru-RU" sz="1600" dirty="0">
                <a:latin typeface="Yu Gothic UI Light" panose="020B0300000000000000" pitchFamily="34" charset="-128"/>
                <a:ea typeface="Yu Gothic UI Light" panose="020B0300000000000000" pitchFamily="34" charset="-128"/>
              </a:rPr>
              <a:t> (1997).</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78890"/>
            <a:ext cx="3146088" cy="2097392"/>
          </a:xfrm>
          <a:prstGeom prst="rect">
            <a:avLst/>
          </a:prstGeom>
        </p:spPr>
      </p:pic>
      <p:sp>
        <p:nvSpPr>
          <p:cNvPr id="8" name="Прямоугольник 7"/>
          <p:cNvSpPr/>
          <p:nvPr/>
        </p:nvSpPr>
        <p:spPr>
          <a:xfrm>
            <a:off x="838200" y="6006354"/>
            <a:ext cx="3146088" cy="584775"/>
          </a:xfrm>
          <a:prstGeom prst="rect">
            <a:avLst/>
          </a:prstGeom>
        </p:spPr>
        <p:txBody>
          <a:bodyPr wrap="square">
            <a:spAutoFit/>
          </a:bodyPr>
          <a:lstStyle/>
          <a:p>
            <a:r>
              <a:rPr lang="en-US" sz="1600" dirty="0" smtClean="0">
                <a:latin typeface="Yu Gothic UI Light" panose="020B0300000000000000" pitchFamily="34" charset="-128"/>
                <a:ea typeface="Yu Gothic UI Light" panose="020B0300000000000000" pitchFamily="34" charset="-128"/>
              </a:rPr>
              <a:t>Pocket Fritz 4 </a:t>
            </a:r>
            <a:r>
              <a:rPr lang="ru-RU" sz="1600" dirty="0" smtClean="0">
                <a:latin typeface="Yu Gothic UI Light" panose="020B0300000000000000" pitchFamily="34" charset="-128"/>
                <a:ea typeface="Yu Gothic UI Light" panose="020B0300000000000000" pitchFamily="34" charset="-128"/>
              </a:rPr>
              <a:t>на турнире </a:t>
            </a:r>
            <a:r>
              <a:rPr lang="en-US" sz="1600" dirty="0">
                <a:latin typeface="Yu Gothic UI Light" panose="020B0300000000000000" pitchFamily="34" charset="-128"/>
                <a:ea typeface="Yu Gothic UI Light" panose="020B0300000000000000" pitchFamily="34" charset="-128"/>
              </a:rPr>
              <a:t> Copa </a:t>
            </a:r>
            <a:r>
              <a:rPr lang="en-US" sz="1600" dirty="0" smtClean="0">
                <a:latin typeface="Yu Gothic UI Light" panose="020B0300000000000000" pitchFamily="34" charset="-128"/>
                <a:ea typeface="Yu Gothic UI Light" panose="020B0300000000000000" pitchFamily="34" charset="-128"/>
              </a:rPr>
              <a:t>Mercosur</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(2009).</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870631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838200" y="1474789"/>
            <a:ext cx="9563100" cy="4320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ru-RU" dirty="0" smtClean="0"/>
              <a:t>Немного об определениях</a:t>
            </a:r>
            <a:endParaRPr lang="ru-RU" dirty="0"/>
          </a:p>
        </p:txBody>
      </p:sp>
      <p:sp>
        <p:nvSpPr>
          <p:cNvPr id="8" name="TextBox 7"/>
          <p:cNvSpPr txBox="1"/>
          <p:nvPr/>
        </p:nvSpPr>
        <p:spPr>
          <a:xfrm>
            <a:off x="4710545" y="1474789"/>
            <a:ext cx="5615941" cy="4323421"/>
          </a:xfrm>
          <a:prstGeom prst="rect">
            <a:avLst/>
          </a:prstGeom>
          <a:blipFill>
            <a:blip r:embed="rId3"/>
            <a:stretch>
              <a:fillRect/>
            </a:stretch>
          </a:blipFill>
        </p:spPr>
        <p:txBody>
          <a:bodyPr wrap="square" rtlCol="0">
            <a:spAutoFit/>
          </a:bodyPr>
          <a:lstStyle/>
          <a:p>
            <a:endParaRPr lang="ru-RU" dirty="0"/>
          </a:p>
        </p:txBody>
      </p:sp>
      <p:sp>
        <p:nvSpPr>
          <p:cNvPr id="9" name="TextBox 8"/>
          <p:cNvSpPr txBox="1"/>
          <p:nvPr/>
        </p:nvSpPr>
        <p:spPr>
          <a:xfrm>
            <a:off x="6912000" y="3132000"/>
            <a:ext cx="1610591" cy="892552"/>
          </a:xfrm>
          <a:prstGeom prst="rect">
            <a:avLst/>
          </a:prstGeom>
          <a:noFill/>
        </p:spPr>
        <p:txBody>
          <a:bodyPr wrap="square" rtlCol="0">
            <a:spAutoFit/>
          </a:bodyPr>
          <a:lstStyle/>
          <a:p>
            <a:pPr algn="ctr"/>
            <a:r>
              <a:rPr lang="en-US" sz="2500" dirty="0" smtClean="0">
                <a:solidFill>
                  <a:schemeClr val="bg1"/>
                </a:solidFill>
                <a:latin typeface="Bebas Neue Bold" panose="020B0606020202050201" pitchFamily="34" charset="-52"/>
              </a:rPr>
              <a:t>Strong/ FULL AI (AGI)</a:t>
            </a:r>
            <a:endParaRPr lang="ru-RU" sz="2500" dirty="0">
              <a:solidFill>
                <a:schemeClr val="bg1"/>
              </a:solidFill>
              <a:latin typeface="Bebas Neue Bold" panose="020B0606020202050201" pitchFamily="34" charset="-52"/>
            </a:endParaRPr>
          </a:p>
        </p:txBody>
      </p:sp>
      <p:sp>
        <p:nvSpPr>
          <p:cNvPr id="10" name="TextBox 9"/>
          <p:cNvSpPr txBox="1"/>
          <p:nvPr/>
        </p:nvSpPr>
        <p:spPr>
          <a:xfrm>
            <a:off x="1049482" y="1724891"/>
            <a:ext cx="4655127" cy="969496"/>
          </a:xfrm>
          <a:prstGeom prst="rect">
            <a:avLst/>
          </a:prstGeom>
          <a:noFill/>
        </p:spPr>
        <p:txBody>
          <a:bodyPr wrap="square" rtlCol="0">
            <a:spAutoFit/>
          </a:bodyPr>
          <a:lstStyle/>
          <a:p>
            <a:r>
              <a:rPr lang="en-US" sz="2500" dirty="0" smtClean="0">
                <a:latin typeface="Bebas Neue Bold" panose="020B0606020202050201" pitchFamily="34" charset="-52"/>
              </a:rPr>
              <a:t>Weak/narrow/applied AI</a:t>
            </a:r>
          </a:p>
          <a:p>
            <a:r>
              <a:rPr lang="ru-RU" sz="1600" dirty="0" smtClean="0">
                <a:latin typeface="Yu Gothic UI Light" panose="020B0300000000000000" pitchFamily="34" charset="-128"/>
                <a:ea typeface="Yu Gothic UI Light" panose="020B0300000000000000" pitchFamily="34" charset="-128"/>
              </a:rPr>
              <a:t>ИИ для решения отдельных, частных интеллектуальных задач</a:t>
            </a:r>
            <a:endParaRPr lang="ru-RU" sz="1600" dirty="0">
              <a:latin typeface="Yu Gothic UI Light" panose="020B0300000000000000" pitchFamily="34" charset="-128"/>
              <a:ea typeface="Yu Gothic UI Light" panose="020B0300000000000000" pitchFamily="34" charset="-128"/>
            </a:endParaRPr>
          </a:p>
        </p:txBody>
      </p:sp>
      <p:sp>
        <p:nvSpPr>
          <p:cNvPr id="11" name="Правая фигурная скобка 10"/>
          <p:cNvSpPr/>
          <p:nvPr/>
        </p:nvSpPr>
        <p:spPr>
          <a:xfrm>
            <a:off x="10494818" y="1474789"/>
            <a:ext cx="415637" cy="4320000"/>
          </a:xfrm>
          <a:prstGeom prst="rightBrace">
            <a:avLst>
              <a:gd name="adj1" fmla="val 62037"/>
              <a:gd name="adj2" fmla="val 4951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 name="TextBox 11"/>
          <p:cNvSpPr txBox="1"/>
          <p:nvPr/>
        </p:nvSpPr>
        <p:spPr>
          <a:xfrm>
            <a:off x="11008129" y="3088485"/>
            <a:ext cx="696191" cy="1092607"/>
          </a:xfrm>
          <a:prstGeom prst="rect">
            <a:avLst/>
          </a:prstGeom>
          <a:noFill/>
        </p:spPr>
        <p:txBody>
          <a:bodyPr wrap="square" rtlCol="0">
            <a:spAutoFit/>
          </a:bodyPr>
          <a:lstStyle/>
          <a:p>
            <a:r>
              <a:rPr lang="en-US" sz="6500" dirty="0" smtClean="0">
                <a:latin typeface="Bebas Neue Bold" panose="020B0606020202050201" pitchFamily="34" charset="-52"/>
              </a:rPr>
              <a:t>AI</a:t>
            </a:r>
            <a:endParaRPr lang="ru-RU" sz="6500" dirty="0">
              <a:latin typeface="Bebas Neue Bold" panose="020B0606020202050201" pitchFamily="34" charset="-52"/>
            </a:endParaRPr>
          </a:p>
        </p:txBody>
      </p:sp>
      <p:cxnSp>
        <p:nvCxnSpPr>
          <p:cNvPr id="14" name="Прямая соединительная линия 13"/>
          <p:cNvCxnSpPr/>
          <p:nvPr/>
        </p:nvCxnSpPr>
        <p:spPr>
          <a:xfrm flipH="1">
            <a:off x="5902036" y="3834245"/>
            <a:ext cx="1319647" cy="22028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H="1">
            <a:off x="5444836" y="6037118"/>
            <a:ext cx="457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49482" y="5794789"/>
            <a:ext cx="4655127" cy="584775"/>
          </a:xfrm>
          <a:prstGeom prst="rect">
            <a:avLst/>
          </a:prstGeom>
          <a:noFill/>
        </p:spPr>
        <p:txBody>
          <a:bodyPr wrap="square" rtlCol="0">
            <a:spAutoFit/>
          </a:bodyPr>
          <a:lstStyle/>
          <a:p>
            <a:r>
              <a:rPr lang="ru-RU" sz="1600" dirty="0" smtClean="0">
                <a:latin typeface="Yu Gothic UI Light" panose="020B0300000000000000" pitchFamily="34" charset="-128"/>
                <a:ea typeface="Yu Gothic UI Light" panose="020B0300000000000000" pitchFamily="34" charset="-128"/>
              </a:rPr>
              <a:t>Универсальный ИИ для решения любых интеллектуальных задач, решаемых человеком</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2744467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о заблуждениях</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56409"/>
            <a:ext cx="2580409" cy="2580409"/>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4041533614"/>
              </p:ext>
            </p:extLst>
          </p:nvPr>
        </p:nvGraphicFramePr>
        <p:xfrm>
          <a:off x="3709557" y="1056409"/>
          <a:ext cx="7644243" cy="2588062"/>
        </p:xfrm>
        <a:graphic>
          <a:graphicData uri="http://schemas.openxmlformats.org/drawingml/2006/table">
            <a:tbl>
              <a:tblPr/>
              <a:tblGrid>
                <a:gridCol w="780357"/>
                <a:gridCol w="2015921"/>
                <a:gridCol w="1307098"/>
                <a:gridCol w="1180289"/>
                <a:gridCol w="1180289"/>
                <a:gridCol w="1180289"/>
              </a:tblGrid>
              <a:tr h="152009">
                <a:tc rowSpan="2">
                  <a:txBody>
                    <a:bodyPr/>
                    <a:lstStyle/>
                    <a:p>
                      <a:pPr algn="ctr" fontAlgn="ctr"/>
                      <a:r>
                        <a:rPr lang="ru-RU" sz="900" b="0" i="0" u="none" strike="noStrike" dirty="0">
                          <a:solidFill>
                            <a:srgbClr val="FFFFFF"/>
                          </a:solidFill>
                          <a:effectLst/>
                          <a:latin typeface="Bebas Neue Bold" panose="020B0606020202050201" pitchFamily="34" charset="-52"/>
                        </a:rPr>
                        <a:t>Глубина</a:t>
                      </a:r>
                    </a:p>
                  </a:txBody>
                  <a:tcPr marL="6333" marR="6333" marT="6333" marB="0" anchor="ctr">
                    <a:lnL>
                      <a:noFill/>
                    </a:lnL>
                    <a:lnR>
                      <a:noFill/>
                    </a:lnR>
                    <a:lnT>
                      <a:noFill/>
                    </a:lnT>
                    <a:lnB>
                      <a:noFill/>
                    </a:lnB>
                    <a:solidFill>
                      <a:srgbClr val="000000"/>
                    </a:solidFill>
                  </a:tcPr>
                </a:tc>
                <a:tc rowSpan="2">
                  <a:txBody>
                    <a:bodyPr/>
                    <a:lstStyle/>
                    <a:p>
                      <a:pPr algn="ctr" fontAlgn="ctr"/>
                      <a:r>
                        <a:rPr lang="ru-RU" sz="900" b="0" i="0" u="none" strike="noStrike">
                          <a:solidFill>
                            <a:srgbClr val="FFFFFF"/>
                          </a:solidFill>
                          <a:effectLst/>
                          <a:latin typeface="Bebas Neue Bold" panose="020B0606020202050201" pitchFamily="34" charset="-52"/>
                        </a:rPr>
                        <a:t>Позиций</a:t>
                      </a:r>
                    </a:p>
                  </a:txBody>
                  <a:tcPr marL="6333" marR="6333" marT="6333" marB="0" anchor="ctr">
                    <a:lnL>
                      <a:noFill/>
                    </a:lnL>
                    <a:lnR>
                      <a:noFill/>
                    </a:lnR>
                    <a:lnT>
                      <a:noFill/>
                    </a:lnT>
                    <a:lnB>
                      <a:noFill/>
                    </a:lnB>
                    <a:solidFill>
                      <a:srgbClr val="000000"/>
                    </a:solidFill>
                  </a:tcPr>
                </a:tc>
                <a:tc gridSpan="4">
                  <a:txBody>
                    <a:bodyPr/>
                    <a:lstStyle/>
                    <a:p>
                      <a:pPr algn="ctr" fontAlgn="ctr"/>
                      <a:r>
                        <a:rPr lang="ru-RU" sz="900" b="0" i="0" u="none" strike="noStrike">
                          <a:solidFill>
                            <a:srgbClr val="FFFFFF"/>
                          </a:solidFill>
                          <a:effectLst/>
                          <a:latin typeface="Bebas Neue Bold" panose="020B0606020202050201" pitchFamily="34" charset="-52"/>
                        </a:rPr>
                        <a:t>Примерное время полного перебора в минутах</a:t>
                      </a:r>
                    </a:p>
                  </a:txBody>
                  <a:tcPr marL="6333" marR="6333" marT="6333" marB="0" anchor="ctr">
                    <a:lnL>
                      <a:noFill/>
                    </a:lnL>
                    <a:lnR>
                      <a:noFill/>
                    </a:lnR>
                    <a:lnT>
                      <a:noFill/>
                    </a:lnT>
                    <a:lnB>
                      <a:noFill/>
                    </a:lnB>
                    <a:solidFill>
                      <a:srgbClr val="000000"/>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52009">
                <a:tc vMerge="1">
                  <a:txBody>
                    <a:bodyPr/>
                    <a:lstStyle/>
                    <a:p>
                      <a:endParaRPr lang="ru-RU"/>
                    </a:p>
                  </a:txBody>
                  <a:tcPr/>
                </a:tc>
                <a:tc vMerge="1">
                  <a:txBody>
                    <a:bodyPr/>
                    <a:lstStyle/>
                    <a:p>
                      <a:endParaRPr lang="ru-RU"/>
                    </a:p>
                  </a:txBody>
                  <a:tcPr/>
                </a:tc>
                <a:tc>
                  <a:txBody>
                    <a:bodyPr/>
                    <a:lstStyle/>
                    <a:p>
                      <a:pPr algn="ctr" fontAlgn="ctr"/>
                      <a:r>
                        <a:rPr lang="ru-RU" sz="900" b="0" i="0" u="none" strike="noStrike">
                          <a:solidFill>
                            <a:srgbClr val="FFFFFF"/>
                          </a:solidFill>
                          <a:effectLst/>
                          <a:latin typeface="Bebas Neue Bold" panose="020B0606020202050201" pitchFamily="34" charset="-52"/>
                        </a:rPr>
                        <a:t>Каисса, 1971</a:t>
                      </a:r>
                    </a:p>
                  </a:txBody>
                  <a:tcPr marL="6333" marR="6333" marT="6333" marB="0" anchor="ctr">
                    <a:lnL>
                      <a:noFill/>
                    </a:lnL>
                    <a:lnR>
                      <a:noFill/>
                    </a:lnR>
                    <a:lnT>
                      <a:noFill/>
                    </a:lnT>
                    <a:lnB>
                      <a:noFill/>
                    </a:lnB>
                    <a:solidFill>
                      <a:srgbClr val="000000"/>
                    </a:solidFill>
                  </a:tcPr>
                </a:tc>
                <a:tc>
                  <a:txBody>
                    <a:bodyPr/>
                    <a:lstStyle/>
                    <a:p>
                      <a:pPr algn="ctr" fontAlgn="ctr"/>
                      <a:r>
                        <a:rPr lang="en-US" sz="900" b="0" i="0" u="none" strike="noStrike">
                          <a:solidFill>
                            <a:srgbClr val="FFFFFF"/>
                          </a:solidFill>
                          <a:effectLst/>
                          <a:latin typeface="Bebas Neue Bold" panose="020B0606020202050201" pitchFamily="34" charset="-52"/>
                        </a:rPr>
                        <a:t>Shredder, 1999</a:t>
                      </a:r>
                    </a:p>
                  </a:txBody>
                  <a:tcPr marL="6333" marR="6333" marT="6333" marB="0" anchor="ctr">
                    <a:lnL>
                      <a:noFill/>
                    </a:lnL>
                    <a:lnR>
                      <a:noFill/>
                    </a:lnR>
                    <a:lnT>
                      <a:noFill/>
                    </a:lnT>
                    <a:lnB>
                      <a:noFill/>
                    </a:lnB>
                    <a:solidFill>
                      <a:srgbClr val="000000"/>
                    </a:solidFill>
                  </a:tcPr>
                </a:tc>
                <a:tc>
                  <a:txBody>
                    <a:bodyPr/>
                    <a:lstStyle/>
                    <a:p>
                      <a:pPr algn="ctr" fontAlgn="ctr"/>
                      <a:r>
                        <a:rPr lang="en-US" sz="900" b="0" i="0" u="none" strike="noStrike">
                          <a:solidFill>
                            <a:srgbClr val="FFFFFF"/>
                          </a:solidFill>
                          <a:effectLst/>
                          <a:latin typeface="Bebas Neue Bold" panose="020B0606020202050201" pitchFamily="34" charset="-52"/>
                        </a:rPr>
                        <a:t>Stockfish, 2015</a:t>
                      </a:r>
                    </a:p>
                  </a:txBody>
                  <a:tcPr marL="6333" marR="6333" marT="6333" marB="0" anchor="ctr">
                    <a:lnL>
                      <a:noFill/>
                    </a:lnL>
                    <a:lnR>
                      <a:noFill/>
                    </a:lnR>
                    <a:lnT>
                      <a:noFill/>
                    </a:lnT>
                    <a:lnB>
                      <a:noFill/>
                    </a:lnB>
                    <a:solidFill>
                      <a:srgbClr val="000000"/>
                    </a:solidFill>
                  </a:tcPr>
                </a:tc>
                <a:tc>
                  <a:txBody>
                    <a:bodyPr/>
                    <a:lstStyle/>
                    <a:p>
                      <a:pPr algn="ctr" fontAlgn="ctr"/>
                      <a:r>
                        <a:rPr lang="en-US" sz="900" b="0" i="0" u="none" strike="noStrike">
                          <a:solidFill>
                            <a:srgbClr val="FFFFFF"/>
                          </a:solidFill>
                          <a:effectLst/>
                          <a:latin typeface="Bebas Neue Bold" panose="020B0606020202050201" pitchFamily="34" charset="-52"/>
                        </a:rPr>
                        <a:t>Deep Blue, 1998</a:t>
                      </a:r>
                    </a:p>
                  </a:txBody>
                  <a:tcPr marL="6333" marR="6333" marT="6333" marB="0" anchor="ctr">
                    <a:lnL>
                      <a:noFill/>
                    </a:lnL>
                    <a:lnR>
                      <a:noFill/>
                    </a:lnR>
                    <a:lnT>
                      <a:noFill/>
                    </a:lnT>
                    <a:lnB>
                      <a:noFill/>
                    </a:lnB>
                    <a:solidFill>
                      <a:srgbClr val="000000"/>
                    </a:solidFill>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2</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1225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3</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42875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4</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4</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1500625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&lt;1</a:t>
                      </a:r>
                    </a:p>
                  </a:txBody>
                  <a:tcPr marL="6333" marR="6333" marT="6333"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52521875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4377</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44</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a:t>
                      </a:r>
                    </a:p>
                  </a:txBody>
                  <a:tcPr marL="6333" marR="6333" marT="6333" marB="0" anchor="b">
                    <a:lnL>
                      <a:noFill/>
                    </a:lnL>
                    <a:lnR>
                      <a:noFill/>
                    </a:lnR>
                    <a:lnT>
                      <a:noFill/>
                    </a:lnT>
                    <a:lnB>
                      <a:noFill/>
                    </a:lnB>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Yu Gothic UI Light" panose="020B0300000000000000" pitchFamily="34" charset="-128"/>
                          <a:ea typeface="Yu Gothic UI Light" panose="020B0300000000000000" pitchFamily="34" charset="-128"/>
                        </a:rPr>
                        <a:t>&lt;1</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6</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1838265625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153189</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1532</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31</a:t>
                      </a:r>
                    </a:p>
                  </a:txBody>
                  <a:tcPr marL="6333" marR="6333" marT="6333" marB="0" anchor="b">
                    <a:lnL>
                      <a:noFill/>
                    </a:lnL>
                    <a:lnR>
                      <a:noFill/>
                    </a:lnR>
                    <a:lnT>
                      <a:noFill/>
                    </a:lnT>
                    <a:lnB>
                      <a:noFill/>
                    </a:lnB>
                  </a:tcPr>
                </a:tc>
                <a:tc>
                  <a:txBody>
                    <a:bodyPr/>
                    <a:lstStyle/>
                    <a:p>
                      <a:pPr algn="r" fontAlgn="b"/>
                      <a:r>
                        <a:rPr lang="en-US" sz="1200" b="0" i="0" u="none" strike="noStrike" dirty="0" smtClean="0">
                          <a:solidFill>
                            <a:srgbClr val="000000"/>
                          </a:solidFill>
                          <a:effectLst/>
                          <a:latin typeface="Yu Gothic UI Light" panose="020B0300000000000000" pitchFamily="34" charset="-128"/>
                          <a:ea typeface="Yu Gothic UI Light" panose="020B0300000000000000" pitchFamily="34" charset="-128"/>
                        </a:rPr>
                        <a:t>&lt;1</a:t>
                      </a:r>
                      <a:endParaRPr lang="ru-RU" sz="1200" b="0" i="0" u="none" strike="noStrike" dirty="0">
                        <a:solidFill>
                          <a:srgbClr val="000000"/>
                        </a:solidFill>
                        <a:effectLst/>
                        <a:latin typeface="Yu Gothic UI Light" panose="020B0300000000000000" pitchFamily="34" charset="-128"/>
                        <a:ea typeface="Yu Gothic UI Light" panose="020B0300000000000000" pitchFamily="34" charset="-128"/>
                      </a:endParaRP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7</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64339296875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5361608</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53616</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1072</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8</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2251875390625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187656283</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1876563</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37531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125</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9</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78815638671875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6567969889</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65679699</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1313594</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4379</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10</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2758547353515625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229878946126</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2298789461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45975789</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153253</a:t>
                      </a:r>
                    </a:p>
                  </a:txBody>
                  <a:tcPr marL="7620" marR="7620" marT="7620" marB="0" anchor="b">
                    <a:lnL>
                      <a:noFill/>
                    </a:lnL>
                    <a:lnR>
                      <a:noFill/>
                    </a:lnR>
                    <a:lnT>
                      <a:noFill/>
                    </a:lnT>
                    <a:lnB>
                      <a:noFill/>
                    </a:lnB>
                  </a:tcPr>
                </a:tc>
              </a:tr>
              <a:tr h="190011">
                <a:tc>
                  <a:txBody>
                    <a:bodyPr/>
                    <a:lstStyle/>
                    <a:p>
                      <a:pPr algn="ctr" fontAlgn="b"/>
                      <a:r>
                        <a:rPr lang="ru-RU" sz="900" b="0" i="0" u="none" strike="noStrike" dirty="0">
                          <a:solidFill>
                            <a:srgbClr val="000000"/>
                          </a:solidFill>
                          <a:effectLst/>
                          <a:latin typeface="Yu Gothic" panose="020B0400000000000000" pitchFamily="34" charset="-128"/>
                          <a:ea typeface="Yu Gothic" panose="020B0400000000000000" pitchFamily="34" charset="-128"/>
                        </a:rPr>
                        <a:t>11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96549157373046875</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8045763114421</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80457631144</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1609152623</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5363842</a:t>
                      </a:r>
                    </a:p>
                  </a:txBody>
                  <a:tcPr marL="7620" marR="7620" marT="7620" marB="0" anchor="b">
                    <a:lnL>
                      <a:noFill/>
                    </a:lnL>
                    <a:lnR>
                      <a:noFill/>
                    </a:lnR>
                    <a:lnT>
                      <a:noFill/>
                    </a:lnT>
                    <a:lnB>
                      <a:noFill/>
                    </a:lnB>
                  </a:tcPr>
                </a:tc>
              </a:tr>
              <a:tr h="190011">
                <a:tc>
                  <a:txBody>
                    <a:bodyPr/>
                    <a:lstStyle/>
                    <a:p>
                      <a:pPr algn="ctr" fontAlgn="b"/>
                      <a:r>
                        <a:rPr lang="ru-RU" sz="900" b="0" i="0" u="none" strike="noStrike">
                          <a:solidFill>
                            <a:srgbClr val="000000"/>
                          </a:solidFill>
                          <a:effectLst/>
                          <a:latin typeface="Yu Gothic" panose="020B0400000000000000" pitchFamily="34" charset="-128"/>
                          <a:ea typeface="Yu Gothic" panose="020B0400000000000000" pitchFamily="34" charset="-128"/>
                        </a:rPr>
                        <a:t>12</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3379220508056640625</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281601709004720</a:t>
                      </a:r>
                    </a:p>
                  </a:txBody>
                  <a:tcPr marL="6333" marR="6333" marT="6333" marB="0" anchor="b">
                    <a:lnL>
                      <a:noFill/>
                    </a:lnL>
                    <a:lnR>
                      <a:noFill/>
                    </a:lnR>
                    <a:lnT>
                      <a:noFill/>
                    </a:lnT>
                    <a:lnB>
                      <a:noFill/>
                    </a:lnB>
                  </a:tcPr>
                </a:tc>
                <a:tc>
                  <a:txBody>
                    <a:bodyPr/>
                    <a:lstStyle/>
                    <a:p>
                      <a:pPr algn="r" fontAlgn="b"/>
                      <a:r>
                        <a:rPr lang="ru-RU" sz="1200" b="0" i="0" u="none" strike="noStrike">
                          <a:solidFill>
                            <a:srgbClr val="000000"/>
                          </a:solidFill>
                          <a:effectLst/>
                          <a:latin typeface="Yu Gothic UI Light" panose="020B0300000000000000" pitchFamily="34" charset="-128"/>
                          <a:ea typeface="Yu Gothic UI Light" panose="020B0300000000000000" pitchFamily="34" charset="-128"/>
                        </a:rPr>
                        <a:t>2816017090047</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56320341801</a:t>
                      </a:r>
                    </a:p>
                  </a:txBody>
                  <a:tcPr marL="6333" marR="6333" marT="6333" marB="0" anchor="b">
                    <a:lnL>
                      <a:noFill/>
                    </a:lnL>
                    <a:lnR>
                      <a:noFill/>
                    </a:lnR>
                    <a:lnT>
                      <a:noFill/>
                    </a:lnT>
                    <a:lnB>
                      <a:noFill/>
                    </a:lnB>
                  </a:tcPr>
                </a:tc>
                <a:tc>
                  <a:txBody>
                    <a:bodyPr/>
                    <a:lstStyle/>
                    <a:p>
                      <a:pPr algn="r" fontAlgn="b"/>
                      <a:r>
                        <a:rPr lang="ru-RU" sz="1200" b="0" i="0" u="none" strike="noStrike" dirty="0">
                          <a:solidFill>
                            <a:srgbClr val="000000"/>
                          </a:solidFill>
                          <a:effectLst/>
                          <a:latin typeface="Yu Gothic UI Light" panose="020B0300000000000000" pitchFamily="34" charset="-128"/>
                          <a:ea typeface="Yu Gothic UI Light" panose="020B0300000000000000" pitchFamily="34" charset="-128"/>
                        </a:rPr>
                        <a:t>187734473</a:t>
                      </a:r>
                    </a:p>
                  </a:txBody>
                  <a:tcPr marL="7620" marR="7620" marT="7620" marB="0" anchor="b">
                    <a:lnL>
                      <a:noFill/>
                    </a:lnL>
                    <a:lnR>
                      <a:noFill/>
                    </a:lnR>
                    <a:lnT>
                      <a:noFill/>
                    </a:lnT>
                    <a:lnB>
                      <a:noFill/>
                    </a:lnB>
                  </a:tcPr>
                </a:tc>
              </a:tr>
            </a:tbl>
          </a:graphicData>
        </a:graphic>
      </p:graphicFrame>
      <p:sp>
        <p:nvSpPr>
          <p:cNvPr id="8" name="Прямоугольник 7"/>
          <p:cNvSpPr/>
          <p:nvPr/>
        </p:nvSpPr>
        <p:spPr>
          <a:xfrm>
            <a:off x="838200" y="3753558"/>
            <a:ext cx="10515600" cy="2800767"/>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Одним из самых распространённых заблуждений </a:t>
            </a:r>
            <a:r>
              <a:rPr lang="ru-RU" sz="1600" dirty="0" smtClean="0">
                <a:latin typeface="Yu Gothic UI Light" panose="020B0300000000000000" pitchFamily="34" charset="-128"/>
                <a:ea typeface="Yu Gothic UI Light" panose="020B0300000000000000" pitchFamily="34" charset="-128"/>
              </a:rPr>
              <a:t>является </a:t>
            </a:r>
            <a:r>
              <a:rPr lang="ru-RU" sz="1600" dirty="0">
                <a:latin typeface="Yu Gothic UI Light" panose="020B0300000000000000" pitchFamily="34" charset="-128"/>
                <a:ea typeface="Yu Gothic UI Light" panose="020B0300000000000000" pitchFamily="34" charset="-128"/>
              </a:rPr>
              <a:t>то, что шахматная программа занимается «тупым» перебором вариантов, и что своими </a:t>
            </a:r>
            <a:r>
              <a:rPr lang="ru-RU" sz="1600" dirty="0" smtClean="0">
                <a:latin typeface="Yu Gothic UI Light" panose="020B0300000000000000" pitchFamily="34" charset="-128"/>
                <a:ea typeface="Yu Gothic UI Light" panose="020B0300000000000000" pitchFamily="34" charset="-128"/>
              </a:rPr>
              <a:t>успехами </a:t>
            </a:r>
            <a:r>
              <a:rPr lang="ru-RU" sz="1600" dirty="0">
                <a:latin typeface="Yu Gothic UI Light" panose="020B0300000000000000" pitchFamily="34" charset="-128"/>
                <a:ea typeface="Yu Gothic UI Light" panose="020B0300000000000000" pitchFamily="34" charset="-128"/>
              </a:rPr>
              <a:t>программы </a:t>
            </a:r>
            <a:r>
              <a:rPr lang="ru-RU" sz="1600" dirty="0" smtClean="0">
                <a:latin typeface="Yu Gothic UI Light" panose="020B0300000000000000" pitchFamily="34" charset="-128"/>
                <a:ea typeface="Yu Gothic UI Light" panose="020B0300000000000000" pitchFamily="34" charset="-128"/>
              </a:rPr>
              <a:t>обязаны </a:t>
            </a:r>
            <a:r>
              <a:rPr lang="ru-RU" sz="1600" dirty="0">
                <a:latin typeface="Yu Gothic UI Light" panose="020B0300000000000000" pitchFamily="34" charset="-128"/>
                <a:ea typeface="Yu Gothic UI Light" panose="020B0300000000000000" pitchFamily="34" charset="-128"/>
              </a:rPr>
              <a:t>созданию более быстрых компьютеров</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a:p>
            <a:pPr indent="363538"/>
            <a:r>
              <a:rPr lang="ru-RU" sz="1600" dirty="0">
                <a:latin typeface="Yu Gothic UI Light" panose="020B0300000000000000" pitchFamily="34" charset="-128"/>
                <a:ea typeface="Yu Gothic UI Light" panose="020B0300000000000000" pitchFamily="34" charset="-128"/>
              </a:rPr>
              <a:t>В среднестатистической шахматной позиции </a:t>
            </a:r>
            <a:r>
              <a:rPr lang="ru-RU" sz="1600" dirty="0" smtClean="0">
                <a:latin typeface="Yu Gothic UI Light" panose="020B0300000000000000" pitchFamily="34" charset="-128"/>
                <a:ea typeface="Yu Gothic UI Light" panose="020B0300000000000000" pitchFamily="34" charset="-128"/>
              </a:rPr>
              <a:t>возможно 35 ходов, следовательно для </a:t>
            </a:r>
            <a:r>
              <a:rPr lang="ru-RU" sz="1600" dirty="0">
                <a:latin typeface="Yu Gothic UI Light" panose="020B0300000000000000" pitchFamily="34" charset="-128"/>
                <a:ea typeface="Yu Gothic UI Light" panose="020B0300000000000000" pitchFamily="34" charset="-128"/>
              </a:rPr>
              <a:t>полного перебора вариантов на 1 </a:t>
            </a:r>
            <a:r>
              <a:rPr lang="ru-RU" sz="1600" dirty="0" err="1">
                <a:latin typeface="Yu Gothic UI Light" panose="020B0300000000000000" pitchFamily="34" charset="-128"/>
                <a:ea typeface="Yu Gothic UI Light" panose="020B0300000000000000" pitchFamily="34" charset="-128"/>
              </a:rPr>
              <a:t>полуход</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в потребуется </a:t>
            </a:r>
            <a:r>
              <a:rPr lang="ru-RU" sz="1600" dirty="0">
                <a:latin typeface="Yu Gothic UI Light" panose="020B0300000000000000" pitchFamily="34" charset="-128"/>
                <a:ea typeface="Yu Gothic UI Light" panose="020B0300000000000000" pitchFamily="34" charset="-128"/>
              </a:rPr>
              <a:t>просмотреть 35 позиций, на </a:t>
            </a:r>
            <a:r>
              <a:rPr lang="ru-RU" sz="1600" dirty="0" smtClean="0">
                <a:latin typeface="Yu Gothic UI Light" panose="020B0300000000000000" pitchFamily="34" charset="-128"/>
                <a:ea typeface="Yu Gothic UI Light" panose="020B0300000000000000" pitchFamily="34" charset="-128"/>
              </a:rPr>
              <a:t>2 — 1225 </a:t>
            </a:r>
            <a:r>
              <a:rPr lang="ru-RU" sz="1600" dirty="0">
                <a:latin typeface="Yu Gothic UI Light" panose="020B0300000000000000" pitchFamily="34" charset="-128"/>
                <a:ea typeface="Yu Gothic UI Light" panose="020B0300000000000000" pitchFamily="34" charset="-128"/>
              </a:rPr>
              <a:t>и т.д. (см. таблицу выше). </a:t>
            </a:r>
            <a:r>
              <a:rPr lang="ru-RU" sz="1600" dirty="0" smtClean="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Каисса» была способна просматривать 200 позиций в секунду. В 1999 </a:t>
            </a:r>
            <a:r>
              <a:rPr lang="ru-RU" sz="1600" dirty="0" smtClean="0">
                <a:latin typeface="Yu Gothic UI Light" panose="020B0300000000000000" pitchFamily="34" charset="-128"/>
                <a:ea typeface="Yu Gothic UI Light" panose="020B0300000000000000" pitchFamily="34" charset="-128"/>
              </a:rPr>
              <a:t>году программа </a:t>
            </a:r>
            <a:r>
              <a:rPr lang="ru-RU" sz="1600" dirty="0" err="1" smtClean="0">
                <a:latin typeface="Yu Gothic UI Light" panose="020B0300000000000000" pitchFamily="34" charset="-128"/>
                <a:ea typeface="Yu Gothic UI Light" panose="020B0300000000000000" pitchFamily="34" charset="-128"/>
              </a:rPr>
              <a:t>Shredder</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на персональном компьютере </a:t>
            </a:r>
            <a:r>
              <a:rPr lang="ru-RU" sz="1600" dirty="0" smtClean="0">
                <a:latin typeface="Yu Gothic UI Light" panose="020B0300000000000000" pitchFamily="34" charset="-128"/>
                <a:ea typeface="Yu Gothic UI Light" panose="020B0300000000000000" pitchFamily="34" charset="-128"/>
              </a:rPr>
              <a:t>могла </a:t>
            </a:r>
            <a:r>
              <a:rPr lang="ru-RU" sz="1600" dirty="0">
                <a:latin typeface="Yu Gothic UI Light" panose="020B0300000000000000" pitchFamily="34" charset="-128"/>
                <a:ea typeface="Yu Gothic UI Light" panose="020B0300000000000000" pitchFamily="34" charset="-128"/>
              </a:rPr>
              <a:t>просматривать примерно 20 000 позиций в секунду. Нынешний лидер рейтингов, программа </a:t>
            </a:r>
            <a:r>
              <a:rPr lang="ru-RU" sz="1600" dirty="0" err="1">
                <a:latin typeface="Yu Gothic UI Light" panose="020B0300000000000000" pitchFamily="34" charset="-128"/>
                <a:ea typeface="Yu Gothic UI Light" panose="020B0300000000000000" pitchFamily="34" charset="-128"/>
              </a:rPr>
              <a:t>Stockfish</a:t>
            </a:r>
            <a:r>
              <a:rPr lang="ru-RU" sz="1600" dirty="0">
                <a:latin typeface="Yu Gothic UI Light" panose="020B0300000000000000" pitchFamily="34" charset="-128"/>
                <a:ea typeface="Yu Gothic UI Light" panose="020B0300000000000000" pitchFamily="34" charset="-128"/>
              </a:rPr>
              <a:t>, на современном </a:t>
            </a:r>
            <a:r>
              <a:rPr lang="ru-RU" sz="1600" dirty="0" smtClean="0">
                <a:latin typeface="Yu Gothic UI Light" panose="020B0300000000000000" pitchFamily="34" charset="-128"/>
                <a:ea typeface="Yu Gothic UI Light" panose="020B0300000000000000" pitchFamily="34" charset="-128"/>
              </a:rPr>
              <a:t>ноутбуке — около </a:t>
            </a:r>
            <a:r>
              <a:rPr lang="ru-RU" sz="1600" dirty="0">
                <a:latin typeface="Yu Gothic UI Light" panose="020B0300000000000000" pitchFamily="34" charset="-128"/>
                <a:ea typeface="Yu Gothic UI Light" panose="020B0300000000000000" pitchFamily="34" charset="-128"/>
              </a:rPr>
              <a:t>1 млн позиций. В 1998 году </a:t>
            </a:r>
            <a:r>
              <a:rPr lang="ru-RU" sz="1600" dirty="0" smtClean="0">
                <a:latin typeface="Yu Gothic UI Light" panose="020B0300000000000000" pitchFamily="34" charset="-128"/>
                <a:ea typeface="Yu Gothic UI Light" panose="020B0300000000000000" pitchFamily="34" charset="-128"/>
              </a:rPr>
              <a:t>суперкомпьютер </a:t>
            </a:r>
            <a:r>
              <a:rPr lang="en-US" sz="1600" dirty="0" smtClean="0">
                <a:latin typeface="Yu Gothic UI Light" panose="020B0300000000000000" pitchFamily="34" charset="-128"/>
                <a:ea typeface="Yu Gothic UI Light" panose="020B0300000000000000" pitchFamily="34" charset="-128"/>
              </a:rPr>
              <a:t>Deep Blue</a:t>
            </a:r>
            <a:r>
              <a:rPr lang="ru-RU" sz="1600" dirty="0" smtClean="0">
                <a:latin typeface="Yu Gothic UI Light" panose="020B0300000000000000" pitchFamily="34" charset="-128"/>
                <a:ea typeface="Yu Gothic UI Light" panose="020B0300000000000000" pitchFamily="34" charset="-128"/>
              </a:rPr>
              <a:t> мог </a:t>
            </a:r>
            <a:r>
              <a:rPr lang="ru-RU" sz="1600" dirty="0">
                <a:latin typeface="Yu Gothic UI Light" panose="020B0300000000000000" pitchFamily="34" charset="-128"/>
                <a:ea typeface="Yu Gothic UI Light" panose="020B0300000000000000" pitchFamily="34" charset="-128"/>
              </a:rPr>
              <a:t>позволить себе 300 млн позиций в секунду. Но даже </a:t>
            </a:r>
            <a:r>
              <a:rPr lang="ru-RU" sz="1600" dirty="0" smtClean="0">
                <a:latin typeface="Yu Gothic UI Light" panose="020B0300000000000000" pitchFamily="34" charset="-128"/>
                <a:ea typeface="Yu Gothic UI Light" panose="020B0300000000000000" pitchFamily="34" charset="-128"/>
              </a:rPr>
              <a:t>он, </a:t>
            </a:r>
            <a:r>
              <a:rPr lang="ru-RU" sz="1600" dirty="0">
                <a:latin typeface="Yu Gothic UI Light" panose="020B0300000000000000" pitchFamily="34" charset="-128"/>
                <a:ea typeface="Yu Gothic UI Light" panose="020B0300000000000000" pitchFamily="34" charset="-128"/>
              </a:rPr>
              <a:t>используя полный перебор, </a:t>
            </a:r>
            <a:r>
              <a:rPr lang="ru-RU" sz="1600" dirty="0" smtClean="0">
                <a:latin typeface="Yu Gothic UI Light" panose="020B0300000000000000" pitchFamily="34" charset="-128"/>
                <a:ea typeface="Yu Gothic UI Light" panose="020B0300000000000000" pitchFamily="34" charset="-128"/>
              </a:rPr>
              <a:t>должен был </a:t>
            </a:r>
            <a:r>
              <a:rPr lang="ru-RU" sz="1600" dirty="0">
                <a:latin typeface="Yu Gothic UI Light" panose="020B0300000000000000" pitchFamily="34" charset="-128"/>
                <a:ea typeface="Yu Gothic UI Light" panose="020B0300000000000000" pitchFamily="34" charset="-128"/>
              </a:rPr>
              <a:t>бы потратить </a:t>
            </a:r>
            <a:r>
              <a:rPr lang="ru-RU" sz="1600" dirty="0" smtClean="0">
                <a:latin typeface="Yu Gothic UI Light" panose="020B0300000000000000" pitchFamily="34" charset="-128"/>
                <a:ea typeface="Yu Gothic UI Light" panose="020B0300000000000000" pitchFamily="34" charset="-128"/>
              </a:rPr>
              <a:t>около 356 лет </a:t>
            </a:r>
            <a:r>
              <a:rPr lang="ru-RU" sz="1600" dirty="0">
                <a:latin typeface="Yu Gothic UI Light" panose="020B0300000000000000" pitchFamily="34" charset="-128"/>
                <a:ea typeface="Yu Gothic UI Light" panose="020B0300000000000000" pitchFamily="34" charset="-128"/>
              </a:rPr>
              <a:t>чтобы найти решение к задаче, изображённой на </a:t>
            </a:r>
            <a:r>
              <a:rPr lang="ru-RU" sz="1600" dirty="0" smtClean="0">
                <a:latin typeface="Yu Gothic UI Light" panose="020B0300000000000000" pitchFamily="34" charset="-128"/>
                <a:ea typeface="Yu Gothic UI Light" panose="020B0300000000000000" pitchFamily="34" charset="-128"/>
              </a:rPr>
              <a:t>диаграмме (мат в 6 ходов). </a:t>
            </a:r>
            <a:r>
              <a:rPr lang="ru-RU" sz="1600" dirty="0">
                <a:latin typeface="Yu Gothic UI Light" panose="020B0300000000000000" pitchFamily="34" charset="-128"/>
                <a:ea typeface="Yu Gothic UI Light" panose="020B0300000000000000" pitchFamily="34" charset="-128"/>
              </a:rPr>
              <a:t>Однако любая сильная современная программа находит решение на настольном компьютере менее чем за секунду. </a:t>
            </a:r>
            <a:r>
              <a:rPr lang="ru-RU" sz="1600" dirty="0" smtClean="0">
                <a:latin typeface="Yu Gothic UI Light" panose="020B0300000000000000" pitchFamily="34" charset="-128"/>
                <a:ea typeface="Yu Gothic UI Light" panose="020B0300000000000000" pitchFamily="34" charset="-128"/>
              </a:rPr>
              <a:t>При игре на аналогичном оборудовании разница в рейтинге между чемпионом 2008 года и чемпионом 2015 года — около 300 пунктов </a:t>
            </a:r>
            <a:r>
              <a:rPr lang="ru-RU" sz="1600" dirty="0" err="1" smtClean="0">
                <a:latin typeface="Yu Gothic UI Light" panose="020B0300000000000000" pitchFamily="34" charset="-128"/>
                <a:ea typeface="Yu Gothic UI Light" panose="020B0300000000000000" pitchFamily="34" charset="-128"/>
              </a:rPr>
              <a:t>Эло</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0347773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о заблуждениях</a:t>
            </a: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900223"/>
            <a:ext cx="4311675" cy="4311675"/>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8078" r="14404"/>
          <a:stretch/>
        </p:blipFill>
        <p:spPr>
          <a:xfrm>
            <a:off x="6518094" y="878890"/>
            <a:ext cx="4035766" cy="2115323"/>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5247" y="3001170"/>
            <a:ext cx="3481460" cy="2210728"/>
          </a:xfrm>
          <a:prstGeom prst="rect">
            <a:avLst/>
          </a:prstGeom>
        </p:spPr>
      </p:pic>
      <p:sp>
        <p:nvSpPr>
          <p:cNvPr id="9" name="Прямоугольник 8"/>
          <p:cNvSpPr/>
          <p:nvPr/>
        </p:nvSpPr>
        <p:spPr>
          <a:xfrm>
            <a:off x="805658" y="5361595"/>
            <a:ext cx="10515600" cy="1077218"/>
          </a:xfrm>
          <a:prstGeom prst="rect">
            <a:avLst/>
          </a:prstGeom>
        </p:spPr>
        <p:txBody>
          <a:bodyPr wrap="square">
            <a:spAutoFit/>
          </a:bodyPr>
          <a:lstStyle/>
          <a:p>
            <a:pPr indent="358775"/>
            <a:r>
              <a:rPr lang="ru-RU" sz="1600" dirty="0" smtClean="0">
                <a:latin typeface="Yu Gothic UI Light" panose="020B0300000000000000" pitchFamily="34" charset="-128"/>
                <a:ea typeface="Yu Gothic UI Light" panose="020B0300000000000000" pitchFamily="34" charset="-128"/>
              </a:rPr>
              <a:t>Число </a:t>
            </a:r>
            <a:r>
              <a:rPr lang="ru-RU" sz="1600" dirty="0">
                <a:latin typeface="Yu Gothic UI Light" panose="020B0300000000000000" pitchFamily="34" charset="-128"/>
                <a:ea typeface="Yu Gothic UI Light" panose="020B0300000000000000" pitchFamily="34" charset="-128"/>
              </a:rPr>
              <a:t>Шеннона — оценочное минимальное количество неповторяющихся шахматных партий, вычисленное в 1950 году американским математиком Клодом Шенноном. Составляет приблизительно 10</a:t>
            </a:r>
            <a:r>
              <a:rPr lang="ru-RU" sz="1600" baseline="30000" dirty="0">
                <a:latin typeface="Yu Gothic UI Light" panose="020B0300000000000000" pitchFamily="34" charset="-128"/>
                <a:ea typeface="Yu Gothic UI Light" panose="020B0300000000000000" pitchFamily="34" charset="-128"/>
              </a:rPr>
              <a:t>118</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Для </a:t>
            </a:r>
            <a:r>
              <a:rPr lang="ru-RU" sz="1600" dirty="0">
                <a:latin typeface="Yu Gothic UI Light" panose="020B0300000000000000" pitchFamily="34" charset="-128"/>
                <a:ea typeface="Yu Gothic UI Light" panose="020B0300000000000000" pitchFamily="34" charset="-128"/>
              </a:rPr>
              <a:t>сравнения — количество атомов в наблюдаемой Вселенной составляет по разным оценкам от </a:t>
            </a:r>
            <a:r>
              <a:rPr lang="ru-RU" sz="1600" dirty="0" smtClean="0">
                <a:latin typeface="Yu Gothic UI Light" panose="020B0300000000000000" pitchFamily="34" charset="-128"/>
                <a:ea typeface="Yu Gothic UI Light" panose="020B0300000000000000" pitchFamily="34" charset="-128"/>
              </a:rPr>
              <a:t>4×10</a:t>
            </a:r>
            <a:r>
              <a:rPr lang="ru-RU" sz="1600" baseline="30000" dirty="0" smtClean="0">
                <a:latin typeface="Yu Gothic UI Light" panose="020B0300000000000000" pitchFamily="34" charset="-128"/>
                <a:ea typeface="Yu Gothic UI Light" panose="020B0300000000000000" pitchFamily="34" charset="-128"/>
              </a:rPr>
              <a:t>79</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до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81</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то есть в 10</a:t>
            </a:r>
            <a:r>
              <a:rPr lang="ru-RU" sz="1600" baseline="30000" dirty="0">
                <a:latin typeface="Yu Gothic UI Light" panose="020B0300000000000000" pitchFamily="34" charset="-128"/>
                <a:ea typeface="Yu Gothic UI Light" panose="020B0300000000000000" pitchFamily="34" charset="-128"/>
              </a:rPr>
              <a:t>40</a:t>
            </a:r>
            <a:r>
              <a:rPr lang="ru-RU" sz="1600" dirty="0">
                <a:latin typeface="Yu Gothic UI Light" panose="020B0300000000000000" pitchFamily="34" charset="-128"/>
                <a:ea typeface="Yu Gothic UI Light" panose="020B0300000000000000" pitchFamily="34" charset="-128"/>
              </a:rPr>
              <a:t> раз меньше числа Шеннона.</a:t>
            </a:r>
          </a:p>
        </p:txBody>
      </p:sp>
    </p:spTree>
    <p:extLst>
      <p:ext uri="{BB962C8B-B14F-4D97-AF65-F5344CB8AC3E}">
        <p14:creationId xmlns:p14="http://schemas.microsoft.com/office/powerpoint/2010/main" val="23341980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6196445"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838200"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en-US" dirty="0" smtClean="0"/>
              <a:t>Brute force</a:t>
            </a:r>
            <a:endParaRPr lang="ru-RU"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627" y="1095719"/>
            <a:ext cx="2737097" cy="2124635"/>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440" y="1101843"/>
            <a:ext cx="2729753" cy="2118511"/>
          </a:xfrm>
          <a:prstGeom prst="rect">
            <a:avLst/>
          </a:prstGeom>
        </p:spPr>
      </p:pic>
      <p:sp>
        <p:nvSpPr>
          <p:cNvPr id="14" name="Прямоугольник 13"/>
          <p:cNvSpPr/>
          <p:nvPr/>
        </p:nvSpPr>
        <p:spPr>
          <a:xfrm>
            <a:off x="3970151" y="1095719"/>
            <a:ext cx="1817585" cy="1200329"/>
          </a:xfrm>
          <a:prstGeom prst="rect">
            <a:avLst/>
          </a:prstGeom>
        </p:spPr>
        <p:txBody>
          <a:bodyPr wrap="square">
            <a:spAutoFit/>
          </a:bodyPr>
          <a:lstStyle/>
          <a:p>
            <a:r>
              <a:rPr lang="ru-RU" sz="2400" dirty="0" smtClean="0">
                <a:latin typeface="Bebas Neue Bold" panose="020B0606020202050201" pitchFamily="34" charset="-52"/>
              </a:rPr>
              <a:t>Мозг</a:t>
            </a:r>
          </a:p>
          <a:p>
            <a:r>
              <a:rPr lang="ru-RU" sz="2400" dirty="0" smtClean="0">
                <a:latin typeface="Bebas Neue Bold" panose="020B0606020202050201" pitchFamily="34" charset="-52"/>
              </a:rPr>
              <a:t>среднего </a:t>
            </a:r>
            <a:r>
              <a:rPr lang="ru-RU" sz="2400" dirty="0">
                <a:latin typeface="Bebas Neue Bold" panose="020B0606020202050201" pitchFamily="34" charset="-52"/>
              </a:rPr>
              <a:t>человека</a:t>
            </a:r>
          </a:p>
        </p:txBody>
      </p:sp>
      <p:sp>
        <p:nvSpPr>
          <p:cNvPr id="15" name="Прямоугольник 14"/>
          <p:cNvSpPr/>
          <p:nvPr/>
        </p:nvSpPr>
        <p:spPr>
          <a:xfrm>
            <a:off x="9334083" y="1095719"/>
            <a:ext cx="1817585" cy="1938992"/>
          </a:xfrm>
          <a:prstGeom prst="rect">
            <a:avLst/>
          </a:prstGeom>
        </p:spPr>
        <p:txBody>
          <a:bodyPr wrap="square">
            <a:spAutoFit/>
          </a:bodyPr>
          <a:lstStyle/>
          <a:p>
            <a:r>
              <a:rPr lang="ru-RU" sz="2400" dirty="0" smtClean="0">
                <a:latin typeface="Bebas Neue Bold" panose="020B0606020202050201" pitchFamily="34" charset="-52"/>
              </a:rPr>
              <a:t>Самый мощный компьютерный процессор </a:t>
            </a:r>
            <a:r>
              <a:rPr lang="ru-RU" sz="2400" smtClean="0">
                <a:latin typeface="Bebas Neue Bold" panose="020B0606020202050201" pitchFamily="34" charset="-52"/>
              </a:rPr>
              <a:t>(2017)</a:t>
            </a:r>
            <a:endParaRPr lang="ru-RU" sz="2400" dirty="0">
              <a:latin typeface="Bebas Neue Bold" panose="020B0606020202050201" pitchFamily="34" charset="-52"/>
            </a:endParaRPr>
          </a:p>
        </p:txBody>
      </p:sp>
      <p:sp>
        <p:nvSpPr>
          <p:cNvPr id="16" name="Прямоугольник 15"/>
          <p:cNvSpPr/>
          <p:nvPr/>
        </p:nvSpPr>
        <p:spPr>
          <a:xfrm>
            <a:off x="1035627" y="3409283"/>
            <a:ext cx="4752109" cy="2677656"/>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86 млрд </a:t>
            </a:r>
            <a:r>
              <a:rPr lang="ru-RU" sz="1600" dirty="0" smtClean="0">
                <a:latin typeface="Yu Gothic UI Light" panose="020B0300000000000000" pitchFamily="34" charset="-128"/>
                <a:ea typeface="Yu Gothic UI Light" panose="020B0300000000000000" pitchFamily="34" charset="-128"/>
              </a:rPr>
              <a:t>нейронов, 150</a:t>
            </a:r>
            <a:r>
              <a:rPr lang="en-US" sz="1600" dirty="0" smtClean="0">
                <a:latin typeface="Yu Gothic UI Light" panose="020B0300000000000000" pitchFamily="34" charset="-128"/>
                <a:ea typeface="Yu Gothic UI Light" panose="020B0300000000000000" pitchFamily="34" charset="-128"/>
              </a:rPr>
              <a:t>—1000</a:t>
            </a:r>
            <a:r>
              <a:rPr lang="ru-RU" sz="1600" dirty="0" smtClean="0">
                <a:latin typeface="Yu Gothic UI Light" panose="020B0300000000000000" pitchFamily="34" charset="-128"/>
                <a:ea typeface="Yu Gothic UI Light" panose="020B0300000000000000" pitchFamily="34" charset="-128"/>
              </a:rPr>
              <a:t> трлн синапсов.</a:t>
            </a:r>
            <a:endParaRPr lang="ru-RU" sz="1600" dirty="0">
              <a:latin typeface="Yu Gothic UI Light" panose="020B0300000000000000" pitchFamily="34" charset="-128"/>
              <a:ea typeface="Yu Gothic UI Light" panose="020B0300000000000000" pitchFamily="34" charset="-128"/>
            </a:endParaRPr>
          </a:p>
          <a:p>
            <a:endParaRPr lang="ru-RU"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Каждый </a:t>
            </a:r>
            <a:r>
              <a:rPr lang="ru-RU" sz="1600" dirty="0">
                <a:latin typeface="Yu Gothic UI Light" panose="020B0300000000000000" pitchFamily="34" charset="-128"/>
                <a:ea typeface="Yu Gothic UI Light" panose="020B0300000000000000" pitchFamily="34" charset="-128"/>
              </a:rPr>
              <a:t>синапс имеет порядка 1000 молекулярных </a:t>
            </a:r>
            <a:r>
              <a:rPr lang="ru-RU" sz="1600" dirty="0" smtClean="0">
                <a:latin typeface="Yu Gothic UI Light" panose="020B0300000000000000" pitchFamily="34" charset="-128"/>
                <a:ea typeface="Yu Gothic UI Light" panose="020B0300000000000000" pitchFamily="34" charset="-128"/>
              </a:rPr>
              <a:t>триггеров, таким </a:t>
            </a:r>
            <a:r>
              <a:rPr lang="ru-RU" sz="1600" dirty="0">
                <a:latin typeface="Yu Gothic UI Light" panose="020B0300000000000000" pitchFamily="34" charset="-128"/>
                <a:ea typeface="Yu Gothic UI Light" panose="020B0300000000000000" pitchFamily="34" charset="-128"/>
              </a:rPr>
              <a:t>образом, грубый эквивалент мозга в </a:t>
            </a:r>
            <a:r>
              <a:rPr lang="ru-RU" sz="1600" dirty="0" smtClean="0">
                <a:latin typeface="Yu Gothic UI Light" panose="020B0300000000000000" pitchFamily="34" charset="-128"/>
                <a:ea typeface="Yu Gothic UI Light" panose="020B0300000000000000" pitchFamily="34" charset="-128"/>
              </a:rPr>
              <a:t>транзисторах: 150 </a:t>
            </a:r>
            <a:r>
              <a:rPr lang="ru-RU" sz="1600" dirty="0" err="1" smtClean="0">
                <a:latin typeface="Yu Gothic UI Light" panose="020B0300000000000000" pitchFamily="34" charset="-128"/>
                <a:ea typeface="Yu Gothic UI Light" panose="020B0300000000000000" pitchFamily="34" charset="-128"/>
              </a:rPr>
              <a:t>квдрлн</a:t>
            </a:r>
            <a:r>
              <a:rPr lang="en-US" sz="1600" dirty="0" smtClean="0">
                <a:latin typeface="Yu Gothic UI Light" panose="020B0300000000000000" pitchFamily="34" charset="-128"/>
                <a:ea typeface="Yu Gothic UI Light" panose="020B0300000000000000" pitchFamily="34" charset="-128"/>
              </a:rPr>
              <a:t> — 1 </a:t>
            </a:r>
            <a:r>
              <a:rPr lang="ru-RU" sz="1600" dirty="0" err="1" smtClean="0">
                <a:latin typeface="Yu Gothic UI Light" panose="020B0300000000000000" pitchFamily="34" charset="-128"/>
                <a:ea typeface="Yu Gothic UI Light" panose="020B0300000000000000" pitchFamily="34" charset="-128"/>
              </a:rPr>
              <a:t>квнтлн</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(1,5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17</a:t>
            </a:r>
            <a:r>
              <a:rPr lang="ru-RU" sz="1600" dirty="0" smtClean="0">
                <a:latin typeface="Yu Gothic UI Light" panose="020B0300000000000000" pitchFamily="34" charset="-128"/>
                <a:ea typeface="Yu Gothic UI Light" panose="020B0300000000000000" pitchFamily="34" charset="-128"/>
              </a:rPr>
              <a:t> — 1,0 × 10</a:t>
            </a:r>
            <a:r>
              <a:rPr lang="ru-RU" sz="1600" baseline="30000" dirty="0" smtClean="0">
                <a:latin typeface="Yu Gothic UI Light" panose="020B0300000000000000" pitchFamily="34" charset="-128"/>
                <a:ea typeface="Yu Gothic UI Light" panose="020B0300000000000000" pitchFamily="34" charset="-128"/>
              </a:rPr>
              <a:t>18</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Рабочая частота: 1000 (1,0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3</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Гц.</a:t>
            </a:r>
            <a:endParaRPr lang="ru-RU" sz="1600" dirty="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Предельная производительность (примерно):</a:t>
            </a:r>
            <a:endParaRPr lang="ru-RU" sz="1600" dirty="0">
              <a:latin typeface="Yu Gothic UI Light" panose="020B0300000000000000" pitchFamily="34" charset="-128"/>
              <a:ea typeface="Yu Gothic UI Light" panose="020B0300000000000000" pitchFamily="34" charset="-128"/>
            </a:endParaRPr>
          </a:p>
          <a:p>
            <a:endParaRPr lang="ru-RU" sz="1600" dirty="0" smtClean="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1,5 </a:t>
            </a:r>
            <a:r>
              <a:rPr lang="ru-RU" sz="2400" dirty="0">
                <a:latin typeface="Yu Gothic UI Light" panose="020B0300000000000000" pitchFamily="34" charset="-128"/>
                <a:ea typeface="Yu Gothic UI Light" panose="020B0300000000000000" pitchFamily="34" charset="-128"/>
              </a:rPr>
              <a:t>× </a:t>
            </a:r>
            <a:r>
              <a:rPr lang="ru-RU" sz="2400" dirty="0" smtClean="0">
                <a:latin typeface="Yu Gothic UI Light" panose="020B0300000000000000" pitchFamily="34" charset="-128"/>
                <a:ea typeface="Yu Gothic UI Light" panose="020B0300000000000000" pitchFamily="34" charset="-128"/>
              </a:rPr>
              <a:t>10</a:t>
            </a:r>
            <a:r>
              <a:rPr lang="ru-RU" sz="2400" baseline="30000" dirty="0" smtClean="0">
                <a:latin typeface="Yu Gothic UI Light" panose="020B0300000000000000" pitchFamily="34" charset="-128"/>
                <a:ea typeface="Yu Gothic UI Light" panose="020B0300000000000000" pitchFamily="34" charset="-128"/>
              </a:rPr>
              <a:t>20</a:t>
            </a:r>
            <a:r>
              <a:rPr lang="ru-RU" sz="2400" dirty="0" smtClean="0">
                <a:latin typeface="Yu Gothic UI Light" panose="020B0300000000000000" pitchFamily="34" charset="-128"/>
                <a:ea typeface="Yu Gothic UI Light" panose="020B0300000000000000" pitchFamily="34" charset="-128"/>
              </a:rPr>
              <a:t> — 1,0 × 10</a:t>
            </a:r>
            <a:r>
              <a:rPr lang="ru-RU" sz="2400" baseline="30000" dirty="0" smtClean="0">
                <a:latin typeface="Yu Gothic UI Light" panose="020B0300000000000000" pitchFamily="34" charset="-128"/>
                <a:ea typeface="Yu Gothic UI Light" panose="020B0300000000000000" pitchFamily="34" charset="-128"/>
              </a:rPr>
              <a:t>21</a:t>
            </a:r>
            <a:r>
              <a:rPr lang="ru-RU" sz="2400" dirty="0" smtClean="0">
                <a:latin typeface="Yu Gothic UI Light" panose="020B0300000000000000" pitchFamily="34" charset="-128"/>
                <a:ea typeface="Yu Gothic UI Light" panose="020B0300000000000000" pitchFamily="34" charset="-128"/>
              </a:rPr>
              <a:t> (Гц </a:t>
            </a:r>
            <a:r>
              <a:rPr lang="ru-RU" sz="2400" dirty="0">
                <a:latin typeface="Yu Gothic UI Light" panose="020B0300000000000000" pitchFamily="34" charset="-128"/>
                <a:ea typeface="Yu Gothic UI Light" panose="020B0300000000000000" pitchFamily="34" charset="-128"/>
              </a:rPr>
              <a:t>× Т)</a:t>
            </a:r>
          </a:p>
        </p:txBody>
      </p:sp>
      <p:sp>
        <p:nvSpPr>
          <p:cNvPr id="17" name="Прямоугольник 16"/>
          <p:cNvSpPr/>
          <p:nvPr/>
        </p:nvSpPr>
        <p:spPr>
          <a:xfrm>
            <a:off x="6403440" y="3409283"/>
            <a:ext cx="4748228" cy="2677656"/>
          </a:xfrm>
          <a:prstGeom prst="rect">
            <a:avLst/>
          </a:prstGeom>
        </p:spPr>
        <p:txBody>
          <a:bodyPr wrap="square">
            <a:spAutoFit/>
          </a:bodyPr>
          <a:lstStyle/>
          <a:p>
            <a:r>
              <a:rPr lang="en-US" sz="1600" dirty="0" smtClean="0">
                <a:latin typeface="Yu Gothic UI Light" panose="020B0300000000000000" pitchFamily="34" charset="-128"/>
                <a:ea typeface="Yu Gothic UI Light" panose="020B0300000000000000" pitchFamily="34" charset="-128"/>
              </a:rPr>
              <a:t>Sparc-M7: </a:t>
            </a:r>
            <a:r>
              <a:rPr lang="ru-RU" sz="1600" dirty="0" smtClean="0">
                <a:latin typeface="Yu Gothic UI Light" panose="020B0300000000000000" pitchFamily="34" charset="-128"/>
                <a:ea typeface="Yu Gothic UI Light" panose="020B0300000000000000" pitchFamily="34" charset="-128"/>
              </a:rPr>
              <a:t>10 млрд </a:t>
            </a:r>
            <a:r>
              <a:rPr lang="ru-RU" sz="1600" dirty="0">
                <a:latin typeface="Yu Gothic UI Light" panose="020B0300000000000000" pitchFamily="34" charset="-128"/>
                <a:ea typeface="Yu Gothic UI Light" panose="020B0300000000000000" pitchFamily="34" charset="-128"/>
              </a:rPr>
              <a:t>транзисторов (1,0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10</a:t>
            </a:r>
            <a:r>
              <a:rPr lang="ru-RU" sz="1600" dirty="0" smtClean="0">
                <a:latin typeface="Yu Gothic UI Light" panose="020B0300000000000000" pitchFamily="34" charset="-128"/>
                <a:ea typeface="Yu Gothic UI Light" panose="020B0300000000000000" pitchFamily="34" charset="-128"/>
              </a:rPr>
              <a:t>), самая </a:t>
            </a:r>
            <a:r>
              <a:rPr lang="ru-RU" sz="1600" dirty="0">
                <a:latin typeface="Yu Gothic UI Light" panose="020B0300000000000000" pitchFamily="34" charset="-128"/>
                <a:ea typeface="Yu Gothic UI Light" panose="020B0300000000000000" pitchFamily="34" charset="-128"/>
              </a:rPr>
              <a:t>большая программируемая пользователем вентильная </a:t>
            </a:r>
            <a:r>
              <a:rPr lang="ru-RU" sz="1600" dirty="0" smtClean="0">
                <a:latin typeface="Yu Gothic UI Light" panose="020B0300000000000000" pitchFamily="34" charset="-128"/>
                <a:ea typeface="Yu Gothic UI Light" panose="020B0300000000000000" pitchFamily="34" charset="-128"/>
              </a:rPr>
              <a:t>матрица (</a:t>
            </a:r>
            <a:r>
              <a:rPr lang="en-US" sz="1600" dirty="0" smtClean="0">
                <a:latin typeface="Yu Gothic UI Light" panose="020B0300000000000000" pitchFamily="34" charset="-128"/>
                <a:ea typeface="Yu Gothic UI Light" panose="020B0300000000000000" pitchFamily="34" charset="-128"/>
              </a:rPr>
              <a:t>FPGA)</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20 млрд </a:t>
            </a:r>
            <a:r>
              <a:rPr lang="ru-RU" sz="1600" dirty="0">
                <a:latin typeface="Yu Gothic UI Light" panose="020B0300000000000000" pitchFamily="34" charset="-128"/>
                <a:ea typeface="Yu Gothic UI Light" panose="020B0300000000000000" pitchFamily="34" charset="-128"/>
              </a:rPr>
              <a:t>транзисторов (2,0 × </a:t>
            </a:r>
            <a:r>
              <a:rPr lang="ru-RU" sz="1600" dirty="0" smtClean="0">
                <a:latin typeface="Yu Gothic UI Light" panose="020B0300000000000000" pitchFamily="34" charset="-128"/>
                <a:ea typeface="Yu Gothic UI Light" panose="020B0300000000000000" pitchFamily="34" charset="-128"/>
              </a:rPr>
              <a:t>10</a:t>
            </a:r>
            <a:r>
              <a:rPr lang="ru-RU" sz="1600" baseline="30000" dirty="0" smtClean="0">
                <a:latin typeface="Yu Gothic UI Light" panose="020B0300000000000000" pitchFamily="34" charset="-128"/>
                <a:ea typeface="Yu Gothic UI Light" panose="020B0300000000000000" pitchFamily="34" charset="-128"/>
              </a:rPr>
              <a:t>10</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Частота </a:t>
            </a:r>
            <a:r>
              <a:rPr lang="en-US" sz="1600" dirty="0" smtClean="0">
                <a:latin typeface="Yu Gothic UI Light" panose="020B0300000000000000" pitchFamily="34" charset="-128"/>
                <a:ea typeface="Yu Gothic UI Light" panose="020B0300000000000000" pitchFamily="34" charset="-128"/>
              </a:rPr>
              <a:t>Sparc-M7: </a:t>
            </a:r>
            <a:r>
              <a:rPr lang="ru-RU" sz="1600" dirty="0" smtClean="0">
                <a:latin typeface="Yu Gothic UI Light" panose="020B0300000000000000" pitchFamily="34" charset="-128"/>
                <a:ea typeface="Yu Gothic UI Light" panose="020B0300000000000000" pitchFamily="34" charset="-128"/>
              </a:rPr>
              <a:t>4,133 × 10</a:t>
            </a:r>
            <a:r>
              <a:rPr lang="ru-RU" sz="1600" baseline="30000" dirty="0" smtClean="0">
                <a:latin typeface="Yu Gothic UI Light" panose="020B0300000000000000" pitchFamily="34" charset="-128"/>
                <a:ea typeface="Yu Gothic UI Light" panose="020B0300000000000000" pitchFamily="34" charset="-128"/>
              </a:rPr>
              <a:t>9</a:t>
            </a:r>
            <a:r>
              <a:rPr lang="ru-RU" sz="1600" dirty="0" smtClean="0">
                <a:latin typeface="Yu Gothic UI Light" panose="020B0300000000000000" pitchFamily="34" charset="-128"/>
                <a:ea typeface="Yu Gothic UI Light" panose="020B0300000000000000" pitchFamily="34" charset="-128"/>
              </a:rPr>
              <a:t> Гц, </a:t>
            </a:r>
            <a:r>
              <a:rPr lang="ru-RU" sz="1600" dirty="0">
                <a:latin typeface="Yu Gothic UI Light" panose="020B0300000000000000" pitchFamily="34" charset="-128"/>
                <a:ea typeface="Yu Gothic UI Light" panose="020B0300000000000000" pitchFamily="34" charset="-128"/>
              </a:rPr>
              <a:t>рекордная рабочая частота для процессора: 8,</a:t>
            </a:r>
            <a:r>
              <a:rPr lang="en-US" sz="1600" dirty="0">
                <a:latin typeface="Yu Gothic UI Light" panose="020B0300000000000000" pitchFamily="34" charset="-128"/>
                <a:ea typeface="Yu Gothic UI Light" panose="020B0300000000000000" pitchFamily="34" charset="-128"/>
              </a:rPr>
              <a:t>805</a:t>
            </a:r>
            <a:r>
              <a:rPr lang="ru-RU" sz="1600" dirty="0">
                <a:latin typeface="Yu Gothic UI Light" panose="020B0300000000000000" pitchFamily="34" charset="-128"/>
                <a:ea typeface="Yu Gothic UI Light" panose="020B0300000000000000" pitchFamily="34" charset="-128"/>
              </a:rPr>
              <a:t> × 10</a:t>
            </a:r>
            <a:r>
              <a:rPr lang="ru-RU" sz="1600" baseline="30000" dirty="0">
                <a:latin typeface="Yu Gothic UI Light" panose="020B0300000000000000" pitchFamily="34" charset="-128"/>
                <a:ea typeface="Yu Gothic UI Light" panose="020B0300000000000000" pitchFamily="34" charset="-128"/>
              </a:rPr>
              <a:t>9 </a:t>
            </a:r>
            <a:r>
              <a:rPr lang="ru-RU" sz="1600" dirty="0">
                <a:latin typeface="Yu Gothic UI Light" panose="020B0300000000000000" pitchFamily="34" charset="-128"/>
                <a:ea typeface="Yu Gothic UI Light" panose="020B0300000000000000" pitchFamily="34" charset="-128"/>
              </a:rPr>
              <a:t>Гц</a:t>
            </a:r>
            <a:r>
              <a:rPr lang="en-US" sz="1600" dirty="0">
                <a:latin typeface="Yu Gothic UI Light" panose="020B0300000000000000" pitchFamily="34" charset="-128"/>
                <a:ea typeface="Yu Gothic UI Light" panose="020B0300000000000000" pitchFamily="34" charset="-128"/>
              </a:rPr>
              <a:t> (AMD FX-8150, 1,2 </a:t>
            </a:r>
            <a:r>
              <a:rPr lang="ru-RU" sz="1600" dirty="0">
                <a:latin typeface="Yu Gothic UI Light" panose="020B0300000000000000" pitchFamily="34" charset="-128"/>
                <a:ea typeface="Yu Gothic UI Light" panose="020B0300000000000000" pitchFamily="34" charset="-128"/>
              </a:rPr>
              <a:t>млрд транзисторов</a:t>
            </a:r>
            <a:r>
              <a:rPr lang="en-US" sz="1600" dirty="0">
                <a:latin typeface="Yu Gothic UI Light" panose="020B0300000000000000" pitchFamily="34" charset="-128"/>
                <a:ea typeface="Yu Gothic UI Light" panose="020B0300000000000000" pitchFamily="34" charset="-128"/>
              </a:rPr>
              <a:t>)</a:t>
            </a:r>
            <a:r>
              <a:rPr lang="ru-RU" sz="1600" dirty="0">
                <a:latin typeface="Yu Gothic UI Light" panose="020B0300000000000000" pitchFamily="34" charset="-128"/>
                <a:ea typeface="Yu Gothic UI Light" panose="020B0300000000000000" pitchFamily="34" charset="-128"/>
              </a:rPr>
              <a:t>. </a:t>
            </a:r>
          </a:p>
          <a:p>
            <a:r>
              <a:rPr lang="ru-RU" sz="1600" dirty="0">
                <a:latin typeface="Yu Gothic UI Light" panose="020B0300000000000000" pitchFamily="34" charset="-128"/>
                <a:ea typeface="Yu Gothic UI Light" panose="020B0300000000000000" pitchFamily="34" charset="-128"/>
              </a:rPr>
              <a:t>Предельная </a:t>
            </a:r>
            <a:r>
              <a:rPr lang="ru-RU" sz="1600" dirty="0" smtClean="0">
                <a:latin typeface="Yu Gothic UI Light" panose="020B0300000000000000" pitchFamily="34" charset="-128"/>
                <a:ea typeface="Yu Gothic UI Light" panose="020B0300000000000000" pitchFamily="34" charset="-128"/>
              </a:rPr>
              <a:t>производительность</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(примерно): </a:t>
            </a:r>
            <a:endParaRPr lang="ru-RU" sz="1600" dirty="0">
              <a:latin typeface="Yu Gothic UI Light" panose="020B0300000000000000" pitchFamily="34" charset="-128"/>
              <a:ea typeface="Yu Gothic UI Light" panose="020B0300000000000000" pitchFamily="34" charset="-128"/>
            </a:endParaRPr>
          </a:p>
          <a:p>
            <a:endParaRPr lang="ru-RU" sz="1600" dirty="0">
              <a:latin typeface="Yu Gothic UI Light" panose="020B0300000000000000" pitchFamily="34" charset="-128"/>
              <a:ea typeface="Yu Gothic UI Light" panose="020B0300000000000000" pitchFamily="34" charset="-128"/>
            </a:endParaRPr>
          </a:p>
          <a:p>
            <a:r>
              <a:rPr lang="ru-RU" sz="2400" dirty="0" smtClean="0">
                <a:latin typeface="Yu Gothic UI Light" panose="020B0300000000000000" pitchFamily="34" charset="-128"/>
                <a:ea typeface="Yu Gothic UI Light" panose="020B0300000000000000" pitchFamily="34" charset="-128"/>
              </a:rPr>
              <a:t>4,1 × 10</a:t>
            </a:r>
            <a:r>
              <a:rPr lang="ru-RU" sz="2400" baseline="30000" dirty="0" smtClean="0">
                <a:latin typeface="Yu Gothic UI Light" panose="020B0300000000000000" pitchFamily="34" charset="-128"/>
                <a:ea typeface="Yu Gothic UI Light" panose="020B0300000000000000" pitchFamily="34" charset="-128"/>
              </a:rPr>
              <a:t>19</a:t>
            </a:r>
            <a:r>
              <a:rPr lang="ru-RU" sz="2400" dirty="0" smtClean="0">
                <a:latin typeface="Yu Gothic UI Light" panose="020B0300000000000000" pitchFamily="34" charset="-128"/>
                <a:ea typeface="Yu Gothic UI Light" panose="020B0300000000000000" pitchFamily="34" charset="-128"/>
              </a:rPr>
              <a:t> </a:t>
            </a:r>
            <a:r>
              <a:rPr lang="ru-RU" sz="2400" dirty="0">
                <a:latin typeface="Yu Gothic UI Light" panose="020B0300000000000000" pitchFamily="34" charset="-128"/>
                <a:ea typeface="Yu Gothic UI Light" panose="020B0300000000000000" pitchFamily="34" charset="-128"/>
              </a:rPr>
              <a:t>(Гц × Т)</a:t>
            </a:r>
          </a:p>
        </p:txBody>
      </p:sp>
    </p:spTree>
    <p:extLst>
      <p:ext uri="{BB962C8B-B14F-4D97-AF65-F5344CB8AC3E}">
        <p14:creationId xmlns:p14="http://schemas.microsoft.com/office/powerpoint/2010/main" val="15331685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6196445"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838200" y="906790"/>
            <a:ext cx="5157355" cy="52965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en-US" dirty="0" smtClean="0"/>
              <a:t>«</a:t>
            </a:r>
            <a:r>
              <a:rPr lang="ru-RU" dirty="0" smtClean="0"/>
              <a:t>Чистюли</a:t>
            </a:r>
            <a:r>
              <a:rPr lang="en-US" dirty="0" smtClean="0"/>
              <a:t>»</a:t>
            </a:r>
            <a:r>
              <a:rPr lang="ru-RU" dirty="0" smtClean="0"/>
              <a:t> против </a:t>
            </a:r>
            <a:r>
              <a:rPr lang="en-US" dirty="0" smtClean="0"/>
              <a:t>«</a:t>
            </a:r>
            <a:r>
              <a:rPr lang="ru-RU" dirty="0" err="1" smtClean="0"/>
              <a:t>грязнуль</a:t>
            </a:r>
            <a:r>
              <a:rPr lang="en-US" dirty="0" smtClean="0"/>
              <a:t>»</a:t>
            </a:r>
            <a:endParaRPr lang="ru-RU" dirty="0"/>
          </a:p>
        </p:txBody>
      </p:sp>
      <p:sp>
        <p:nvSpPr>
          <p:cNvPr id="14" name="Прямоугольник 13"/>
          <p:cNvSpPr/>
          <p:nvPr/>
        </p:nvSpPr>
        <p:spPr>
          <a:xfrm>
            <a:off x="2192482" y="1096414"/>
            <a:ext cx="3474503" cy="461665"/>
          </a:xfrm>
          <a:prstGeom prst="rect">
            <a:avLst/>
          </a:prstGeom>
        </p:spPr>
        <p:txBody>
          <a:bodyPr wrap="square">
            <a:spAutoFit/>
          </a:bodyPr>
          <a:lstStyle/>
          <a:p>
            <a:r>
              <a:rPr lang="ru-RU" sz="2400" dirty="0" smtClean="0">
                <a:latin typeface="Bebas Neue Bold" panose="020B0606020202050201" pitchFamily="34" charset="-52"/>
              </a:rPr>
              <a:t>«Чистюли» (</a:t>
            </a:r>
            <a:r>
              <a:rPr lang="en-US" sz="2400" dirty="0" smtClean="0">
                <a:latin typeface="Bebas Neue Bold" panose="020B0606020202050201" pitchFamily="34" charset="-52"/>
              </a:rPr>
              <a:t>NEATS)</a:t>
            </a:r>
            <a:endParaRPr lang="ru-RU" sz="2400" dirty="0">
              <a:latin typeface="Bebas Neue Bold" panose="020B0606020202050201" pitchFamily="34" charset="-52"/>
            </a:endParaRPr>
          </a:p>
        </p:txBody>
      </p:sp>
      <p:sp>
        <p:nvSpPr>
          <p:cNvPr id="15" name="Прямоугольник 14"/>
          <p:cNvSpPr/>
          <p:nvPr/>
        </p:nvSpPr>
        <p:spPr>
          <a:xfrm>
            <a:off x="7534433" y="1096414"/>
            <a:ext cx="3440712" cy="461665"/>
          </a:xfrm>
          <a:prstGeom prst="rect">
            <a:avLst/>
          </a:prstGeom>
        </p:spPr>
        <p:txBody>
          <a:bodyPr wrap="square">
            <a:spAutoFit/>
          </a:bodyPr>
          <a:lstStyle/>
          <a:p>
            <a:r>
              <a:rPr lang="en-US" sz="2400" dirty="0" smtClean="0">
                <a:latin typeface="Bebas Neue Bold" panose="020B0606020202050201" pitchFamily="34" charset="-52"/>
              </a:rPr>
              <a:t>«</a:t>
            </a:r>
            <a:r>
              <a:rPr lang="ru-RU" sz="2400" dirty="0" smtClean="0">
                <a:latin typeface="Bebas Neue Bold" panose="020B0606020202050201" pitchFamily="34" charset="-52"/>
              </a:rPr>
              <a:t>Грязнули» (</a:t>
            </a:r>
            <a:r>
              <a:rPr lang="en-US" sz="2400" dirty="0" smtClean="0">
                <a:latin typeface="Bebas Neue Bold" panose="020B0606020202050201" pitchFamily="34" charset="-52"/>
              </a:rPr>
              <a:t>SCRUFFIES)</a:t>
            </a:r>
            <a:endParaRPr lang="ru-RU" sz="2400" dirty="0">
              <a:latin typeface="Bebas Neue Bold" panose="020B0606020202050201" pitchFamily="34" charset="-52"/>
            </a:endParaRPr>
          </a:p>
        </p:txBody>
      </p:sp>
      <p:sp>
        <p:nvSpPr>
          <p:cNvPr id="16" name="Прямоугольник 15"/>
          <p:cNvSpPr/>
          <p:nvPr/>
        </p:nvSpPr>
        <p:spPr>
          <a:xfrm>
            <a:off x="2192292" y="1558079"/>
            <a:ext cx="3717210" cy="4585871"/>
          </a:xfrm>
          <a:prstGeom prst="rect">
            <a:avLst/>
          </a:prstGeom>
        </p:spPr>
        <p:txBody>
          <a:bodyPr wrap="square">
            <a:spAutoFit/>
          </a:bodyPr>
          <a:lstStyle/>
          <a:p>
            <a:pPr>
              <a:spcAft>
                <a:spcPts val="600"/>
              </a:spcAft>
            </a:pPr>
            <a:r>
              <a:rPr lang="ru-RU" sz="1600" dirty="0" smtClean="0">
                <a:latin typeface="Yu Gothic UI Light" panose="020B0300000000000000" pitchFamily="34" charset="-128"/>
                <a:ea typeface="Yu Gothic UI Light" panose="020B0300000000000000" pitchFamily="34" charset="-128"/>
              </a:rPr>
              <a:t>Решения должны быть элегантными и понятными, их корректность должна быть доказана.</a:t>
            </a:r>
          </a:p>
          <a:p>
            <a:pPr>
              <a:spcAft>
                <a:spcPts val="600"/>
              </a:spcAft>
            </a:pPr>
            <a:r>
              <a:rPr lang="ru-RU" sz="1600" dirty="0" smtClean="0">
                <a:latin typeface="Yu Gothic UI Light" panose="020B0300000000000000" pitchFamily="34" charset="-128"/>
                <a:ea typeface="Yu Gothic UI Light" panose="020B0300000000000000" pitchFamily="34" charset="-128"/>
              </a:rPr>
              <a:t>Фокус на логике и точной прикладной статистике, формальном (аналитическом) решении задач.</a:t>
            </a:r>
          </a:p>
          <a:p>
            <a:r>
              <a:rPr lang="ru-RU" sz="1600" dirty="0" smtClean="0">
                <a:latin typeface="Yu Gothic UI Light" panose="020B0300000000000000" pitchFamily="34" charset="-128"/>
                <a:ea typeface="Yu Gothic UI Light" panose="020B0300000000000000" pitchFamily="34" charset="-128"/>
              </a:rPr>
              <a:t>Известные представители школы:</a:t>
            </a:r>
          </a:p>
          <a:p>
            <a:r>
              <a:rPr lang="ru-RU" sz="1600" dirty="0" smtClean="0">
                <a:latin typeface="Yu Gothic UI Light" panose="020B0300000000000000" pitchFamily="34" charset="-128"/>
                <a:ea typeface="Yu Gothic UI Light" panose="020B0300000000000000" pitchFamily="34" charset="-128"/>
              </a:rPr>
              <a:t>Джон </a:t>
            </a:r>
            <a:r>
              <a:rPr lang="ru-RU" sz="1600" dirty="0" err="1">
                <a:latin typeface="Yu Gothic UI Light" panose="020B0300000000000000" pitchFamily="34" charset="-128"/>
                <a:ea typeface="Yu Gothic UI Light" panose="020B0300000000000000" pitchFamily="34" charset="-128"/>
              </a:rPr>
              <a:t>МакКарти</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Аллен </a:t>
            </a:r>
            <a:r>
              <a:rPr lang="ru-RU" sz="1600" dirty="0" err="1">
                <a:latin typeface="Yu Gothic UI Light" panose="020B0300000000000000" pitchFamily="34" charset="-128"/>
                <a:ea typeface="Yu Gothic UI Light" panose="020B0300000000000000" pitchFamily="34" charset="-128"/>
              </a:rPr>
              <a:t>Ньюэлл</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Герберт А. </a:t>
            </a:r>
            <a:r>
              <a:rPr lang="ru-RU" sz="1600" dirty="0" err="1">
                <a:latin typeface="Yu Gothic UI Light" panose="020B0300000000000000" pitchFamily="34" charset="-128"/>
                <a:ea typeface="Yu Gothic UI Light" panose="020B0300000000000000" pitchFamily="34" charset="-128"/>
              </a:rPr>
              <a:t>Саймон</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Эдвард </a:t>
            </a:r>
            <a:r>
              <a:rPr lang="ru-RU" sz="1600" dirty="0" err="1">
                <a:latin typeface="Yu Gothic UI Light" panose="020B0300000000000000" pitchFamily="34" charset="-128"/>
                <a:ea typeface="Yu Gothic UI Light" panose="020B0300000000000000" pitchFamily="34" charset="-128"/>
              </a:rPr>
              <a:t>Фейгенбаум</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Роберт </a:t>
            </a:r>
            <a:r>
              <a:rPr lang="ru-RU" sz="1600" dirty="0" err="1">
                <a:latin typeface="Yu Gothic UI Light" panose="020B0300000000000000" pitchFamily="34" charset="-128"/>
                <a:ea typeface="Yu Gothic UI Light" panose="020B0300000000000000" pitchFamily="34" charset="-128"/>
              </a:rPr>
              <a:t>Ковальски</a:t>
            </a:r>
            <a:endParaRPr lang="ru-RU" sz="1600" dirty="0">
              <a:latin typeface="Yu Gothic UI Light" panose="020B0300000000000000" pitchFamily="34" charset="-128"/>
              <a:ea typeface="Yu Gothic UI Light" panose="020B0300000000000000" pitchFamily="34" charset="-128"/>
            </a:endParaRPr>
          </a:p>
          <a:p>
            <a:pPr>
              <a:spcAft>
                <a:spcPts val="600"/>
              </a:spcAft>
            </a:pPr>
            <a:r>
              <a:rPr lang="ru-RU" sz="1600" dirty="0" err="1">
                <a:latin typeface="Yu Gothic UI Light" panose="020B0300000000000000" pitchFamily="34" charset="-128"/>
                <a:ea typeface="Yu Gothic UI Light" panose="020B0300000000000000" pitchFamily="34" charset="-128"/>
              </a:rPr>
              <a:t>Джуда</a:t>
            </a:r>
            <a:r>
              <a:rPr lang="ru-RU" sz="1600" dirty="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Пёрл</a:t>
            </a:r>
            <a:endParaRPr lang="ru-RU"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Исторические центры:</a:t>
            </a:r>
            <a:endParaRPr lang="en-US" sz="1600" dirty="0" smtClean="0">
              <a:latin typeface="Yu Gothic UI Light" panose="020B0300000000000000" pitchFamily="34" charset="-128"/>
              <a:ea typeface="Yu Gothic UI Light" panose="020B0300000000000000" pitchFamily="34" charset="-128"/>
            </a:endParaRPr>
          </a:p>
          <a:p>
            <a:r>
              <a:rPr lang="en-US" sz="1600" dirty="0" smtClean="0">
                <a:latin typeface="Yu Gothic UI Light" panose="020B0300000000000000" pitchFamily="34" charset="-128"/>
                <a:ea typeface="Yu Gothic UI Light" panose="020B0300000000000000" pitchFamily="34" charset="-128"/>
              </a:rPr>
              <a:t>Stanford</a:t>
            </a:r>
          </a:p>
          <a:p>
            <a:r>
              <a:rPr lang="en-US" sz="1600" dirty="0" smtClean="0">
                <a:latin typeface="Yu Gothic UI Light" panose="020B0300000000000000" pitchFamily="34" charset="-128"/>
                <a:ea typeface="Yu Gothic UI Light" panose="020B0300000000000000" pitchFamily="34" charset="-128"/>
              </a:rPr>
              <a:t>Carnegie </a:t>
            </a:r>
            <a:r>
              <a:rPr lang="en-US" sz="1600" dirty="0">
                <a:latin typeface="Yu Gothic UI Light" panose="020B0300000000000000" pitchFamily="34" charset="-128"/>
                <a:ea typeface="Yu Gothic UI Light" panose="020B0300000000000000" pitchFamily="34" charset="-128"/>
              </a:rPr>
              <a:t>Mellon </a:t>
            </a:r>
            <a:r>
              <a:rPr lang="en-US" sz="1600" dirty="0" smtClean="0">
                <a:latin typeface="Yu Gothic UI Light" panose="020B0300000000000000" pitchFamily="34" charset="-128"/>
                <a:ea typeface="Yu Gothic UI Light" panose="020B0300000000000000" pitchFamily="34" charset="-128"/>
              </a:rPr>
              <a:t>University</a:t>
            </a:r>
          </a:p>
          <a:p>
            <a:pPr>
              <a:spcAft>
                <a:spcPts val="600"/>
              </a:spcAft>
            </a:pPr>
            <a:r>
              <a:rPr lang="en-US" sz="1600" dirty="0" smtClean="0">
                <a:latin typeface="Yu Gothic UI Light" panose="020B0300000000000000" pitchFamily="34" charset="-128"/>
                <a:ea typeface="Yu Gothic UI Light" panose="020B0300000000000000" pitchFamily="34" charset="-128"/>
              </a:rPr>
              <a:t>University </a:t>
            </a:r>
            <a:r>
              <a:rPr lang="en-US" sz="1600" dirty="0">
                <a:latin typeface="Yu Gothic UI Light" panose="020B0300000000000000" pitchFamily="34" charset="-128"/>
                <a:ea typeface="Yu Gothic UI Light" panose="020B0300000000000000" pitchFamily="34" charset="-128"/>
              </a:rPr>
              <a:t>of Edinburgh</a:t>
            </a:r>
            <a:endParaRPr lang="ru-RU" sz="1600" dirty="0">
              <a:latin typeface="Yu Gothic UI Light" panose="020B0300000000000000" pitchFamily="34" charset="-128"/>
              <a:ea typeface="Yu Gothic UI Light" panose="020B0300000000000000" pitchFamily="34" charset="-128"/>
            </a:endParaRPr>
          </a:p>
        </p:txBody>
      </p:sp>
      <p:sp>
        <p:nvSpPr>
          <p:cNvPr id="17" name="Прямоугольник 16"/>
          <p:cNvSpPr/>
          <p:nvPr/>
        </p:nvSpPr>
        <p:spPr>
          <a:xfrm>
            <a:off x="7534433" y="1557522"/>
            <a:ext cx="3709137" cy="4016484"/>
          </a:xfrm>
          <a:prstGeom prst="rect">
            <a:avLst/>
          </a:prstGeom>
        </p:spPr>
        <p:txBody>
          <a:bodyPr wrap="square">
            <a:spAutoFit/>
          </a:bodyPr>
          <a:lstStyle/>
          <a:p>
            <a:pPr>
              <a:spcAft>
                <a:spcPts val="600"/>
              </a:spcAft>
            </a:pPr>
            <a:r>
              <a:rPr lang="ru-RU" sz="1600" dirty="0" smtClean="0">
                <a:latin typeface="Yu Gothic UI Light" panose="020B0300000000000000" pitchFamily="34" charset="-128"/>
                <a:ea typeface="Yu Gothic UI Light" panose="020B0300000000000000" pitchFamily="34" charset="-128"/>
              </a:rPr>
              <a:t>Задачи ИИ слишком сложны или </a:t>
            </a:r>
            <a:r>
              <a:rPr lang="ru-RU" sz="1600" dirty="0" err="1" smtClean="0">
                <a:latin typeface="Yu Gothic UI Light" panose="020B0300000000000000" pitchFamily="34" charset="-128"/>
                <a:ea typeface="Yu Gothic UI Light" panose="020B0300000000000000" pitchFamily="34" charset="-128"/>
              </a:rPr>
              <a:t>невычислимы</a:t>
            </a:r>
            <a:r>
              <a:rPr lang="ru-RU" sz="1600" dirty="0" smtClean="0">
                <a:latin typeface="Yu Gothic UI Light" panose="020B0300000000000000" pitchFamily="34" charset="-128"/>
                <a:ea typeface="Yu Gothic UI Light" panose="020B0300000000000000" pitchFamily="34" charset="-128"/>
              </a:rPr>
              <a:t> при использовании гомогенных систем. Годится любое решение, которое работает на практике.</a:t>
            </a:r>
          </a:p>
          <a:p>
            <a:pPr>
              <a:spcAft>
                <a:spcPts val="600"/>
              </a:spcAft>
            </a:pPr>
            <a:r>
              <a:rPr lang="ru-RU" sz="1600" dirty="0" smtClean="0">
                <a:latin typeface="Yu Gothic UI Light" panose="020B0300000000000000" pitchFamily="34" charset="-128"/>
                <a:ea typeface="Yu Gothic UI Light" panose="020B0300000000000000" pitchFamily="34" charset="-128"/>
              </a:rPr>
              <a:t>Фокус на искусном комбинировании методов.</a:t>
            </a:r>
          </a:p>
          <a:p>
            <a:r>
              <a:rPr lang="ru-RU" sz="1600" dirty="0" smtClean="0">
                <a:latin typeface="Yu Gothic UI Light" panose="020B0300000000000000" pitchFamily="34" charset="-128"/>
                <a:ea typeface="Yu Gothic UI Light" panose="020B0300000000000000" pitchFamily="34" charset="-128"/>
              </a:rPr>
              <a:t>Известные представители школы:</a:t>
            </a:r>
            <a:endParaRPr lang="en-US"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Родни </a:t>
            </a:r>
            <a:r>
              <a:rPr lang="ru-RU" sz="1600" dirty="0">
                <a:latin typeface="Yu Gothic UI Light" panose="020B0300000000000000" pitchFamily="34" charset="-128"/>
                <a:ea typeface="Yu Gothic UI Light" panose="020B0300000000000000" pitchFamily="34" charset="-128"/>
              </a:rPr>
              <a:t>Брукс</a:t>
            </a:r>
          </a:p>
          <a:p>
            <a:r>
              <a:rPr lang="ru-RU" sz="1600" dirty="0">
                <a:latin typeface="Yu Gothic UI Light" panose="020B0300000000000000" pitchFamily="34" charset="-128"/>
                <a:ea typeface="Yu Gothic UI Light" panose="020B0300000000000000" pitchFamily="34" charset="-128"/>
              </a:rPr>
              <a:t>Терри Виноград</a:t>
            </a:r>
          </a:p>
          <a:p>
            <a:r>
              <a:rPr lang="ru-RU" sz="1600" dirty="0" err="1">
                <a:latin typeface="Yu Gothic UI Light" panose="020B0300000000000000" pitchFamily="34" charset="-128"/>
                <a:ea typeface="Yu Gothic UI Light" panose="020B0300000000000000" pitchFamily="34" charset="-128"/>
              </a:rPr>
              <a:t>Марвин</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Мински</a:t>
            </a:r>
            <a:endParaRPr lang="ru-RU" sz="1600" dirty="0">
              <a:latin typeface="Yu Gothic UI Light" panose="020B0300000000000000" pitchFamily="34" charset="-128"/>
              <a:ea typeface="Yu Gothic UI Light" panose="020B0300000000000000" pitchFamily="34" charset="-128"/>
            </a:endParaRPr>
          </a:p>
          <a:p>
            <a:r>
              <a:rPr lang="ru-RU" sz="1600" dirty="0">
                <a:latin typeface="Yu Gothic UI Light" panose="020B0300000000000000" pitchFamily="34" charset="-128"/>
                <a:ea typeface="Yu Gothic UI Light" panose="020B0300000000000000" pitchFamily="34" charset="-128"/>
              </a:rPr>
              <a:t>Роджер </a:t>
            </a:r>
            <a:r>
              <a:rPr lang="ru-RU" sz="1600" dirty="0" err="1">
                <a:latin typeface="Yu Gothic UI Light" panose="020B0300000000000000" pitchFamily="34" charset="-128"/>
                <a:ea typeface="Yu Gothic UI Light" panose="020B0300000000000000" pitchFamily="34" charset="-128"/>
              </a:rPr>
              <a:t>Шанк</a:t>
            </a:r>
            <a:endParaRPr lang="ru-RU" sz="1600" dirty="0">
              <a:latin typeface="Yu Gothic UI Light" panose="020B0300000000000000" pitchFamily="34" charset="-128"/>
              <a:ea typeface="Yu Gothic UI Light" panose="020B0300000000000000" pitchFamily="34" charset="-128"/>
            </a:endParaRPr>
          </a:p>
          <a:p>
            <a:pPr>
              <a:spcAft>
                <a:spcPts val="600"/>
              </a:spcAft>
            </a:pPr>
            <a:r>
              <a:rPr lang="ru-RU" sz="1600" dirty="0" err="1">
                <a:latin typeface="Yu Gothic UI Light" panose="020B0300000000000000" pitchFamily="34" charset="-128"/>
                <a:ea typeface="Yu Gothic UI Light" panose="020B0300000000000000" pitchFamily="34" charset="-128"/>
              </a:rPr>
              <a:t>Даг</a:t>
            </a:r>
            <a:r>
              <a:rPr lang="ru-RU" sz="1600" dirty="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Ленат</a:t>
            </a:r>
            <a:endParaRPr lang="ru-RU" sz="1600" dirty="0" smtClean="0">
              <a:latin typeface="Yu Gothic UI Light" panose="020B0300000000000000" pitchFamily="34" charset="-128"/>
              <a:ea typeface="Yu Gothic UI Light" panose="020B0300000000000000" pitchFamily="34" charset="-128"/>
            </a:endParaRPr>
          </a:p>
          <a:p>
            <a:r>
              <a:rPr lang="ru-RU" sz="1600" dirty="0" smtClean="0">
                <a:latin typeface="Yu Gothic UI Light" panose="020B0300000000000000" pitchFamily="34" charset="-128"/>
                <a:ea typeface="Yu Gothic UI Light" panose="020B0300000000000000" pitchFamily="34" charset="-128"/>
              </a:rPr>
              <a:t>Исторические центры:</a:t>
            </a:r>
          </a:p>
          <a:p>
            <a:r>
              <a:rPr lang="en-US" sz="1600" dirty="0" smtClean="0">
                <a:latin typeface="Yu Gothic UI Light" panose="020B0300000000000000" pitchFamily="34" charset="-128"/>
                <a:ea typeface="Yu Gothic UI Light" panose="020B0300000000000000" pitchFamily="34" charset="-128"/>
              </a:rPr>
              <a:t>MIT</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28" y="1095719"/>
            <a:ext cx="1070611" cy="160591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440" y="1095720"/>
            <a:ext cx="1020764" cy="1605917"/>
          </a:xfrm>
          <a:prstGeom prst="rect">
            <a:avLst/>
          </a:prstGeom>
        </p:spPr>
      </p:pic>
    </p:spTree>
    <p:extLst>
      <p:ext uri="{BB962C8B-B14F-4D97-AF65-F5344CB8AC3E}">
        <p14:creationId xmlns:p14="http://schemas.microsoft.com/office/powerpoint/2010/main" val="41042321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99783"/>
            <a:ext cx="3546764" cy="2914997"/>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13036" b="10436"/>
          <a:stretch/>
        </p:blipFill>
        <p:spPr>
          <a:xfrm>
            <a:off x="4620490" y="2199782"/>
            <a:ext cx="2359607" cy="2914997"/>
          </a:xfrm>
          <a:prstGeom prst="rect">
            <a:avLst/>
          </a:prstGeom>
        </p:spPr>
      </p:pic>
      <p:sp>
        <p:nvSpPr>
          <p:cNvPr id="7" name="Прямоугольник 6"/>
          <p:cNvSpPr/>
          <p:nvPr/>
        </p:nvSpPr>
        <p:spPr>
          <a:xfrm>
            <a:off x="769869" y="5114780"/>
            <a:ext cx="3615095" cy="1077218"/>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Уоррен </a:t>
            </a:r>
            <a:r>
              <a:rPr lang="ru-RU" sz="1600" dirty="0" err="1">
                <a:latin typeface="Yu Gothic UI Light" panose="020B0300000000000000" pitchFamily="34" charset="-128"/>
                <a:ea typeface="Yu Gothic UI Light" panose="020B0300000000000000" pitchFamily="34" charset="-128"/>
              </a:rPr>
              <a:t>Маккалок</a:t>
            </a:r>
            <a:r>
              <a:rPr lang="ru-RU" sz="1600" dirty="0">
                <a:latin typeface="Yu Gothic UI Light" panose="020B0300000000000000" pitchFamily="34" charset="-128"/>
                <a:ea typeface="Yu Gothic UI Light" panose="020B0300000000000000" pitchFamily="34" charset="-128"/>
              </a:rPr>
              <a:t> (1898—1969) — американский </a:t>
            </a:r>
            <a:r>
              <a:rPr lang="ru-RU" sz="1600" dirty="0" err="1">
                <a:latin typeface="Yu Gothic UI Light" panose="020B0300000000000000" pitchFamily="34" charset="-128"/>
                <a:ea typeface="Yu Gothic UI Light" panose="020B0300000000000000" pitchFamily="34" charset="-128"/>
              </a:rPr>
              <a:t>нейропсихолог</a:t>
            </a:r>
            <a:r>
              <a:rPr lang="ru-RU" sz="1600" dirty="0">
                <a:latin typeface="Yu Gothic UI Light" panose="020B0300000000000000" pitchFamily="34" charset="-128"/>
                <a:ea typeface="Yu Gothic UI Light" panose="020B0300000000000000" pitchFamily="34" charset="-128"/>
              </a:rPr>
              <a:t>, нейрофизиолог, теоретик искусственных нейронных </a:t>
            </a:r>
            <a:r>
              <a:rPr lang="ru-RU" sz="1600" dirty="0" smtClean="0">
                <a:latin typeface="Yu Gothic UI Light" panose="020B0300000000000000" pitchFamily="34" charset="-128"/>
                <a:ea typeface="Yu Gothic UI Light" panose="020B0300000000000000" pitchFamily="34" charset="-128"/>
              </a:rPr>
              <a:t>сетей.</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4620490" y="5114779"/>
            <a:ext cx="2359607" cy="1077218"/>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Уолтер</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Питтс</a:t>
            </a:r>
            <a:r>
              <a:rPr lang="ru-RU" sz="1600" dirty="0">
                <a:latin typeface="Yu Gothic UI Light" panose="020B0300000000000000" pitchFamily="34" charset="-128"/>
                <a:ea typeface="Yu Gothic UI Light" panose="020B0300000000000000" pitchFamily="34" charset="-128"/>
              </a:rPr>
              <a:t> (1923—1969) — американский нейролингвистик, логик и математик XX века.</a:t>
            </a:r>
          </a:p>
        </p:txBody>
      </p:sp>
      <p:pic>
        <p:nvPicPr>
          <p:cNvPr id="9" name="Рисунок 8"/>
          <p:cNvPicPr>
            <a:picLocks noChangeAspect="1"/>
          </p:cNvPicPr>
          <p:nvPr/>
        </p:nvPicPr>
        <p:blipFill rotWithShape="1">
          <a:blip r:embed="rId4">
            <a:extLst>
              <a:ext uri="{28A0092B-C50C-407E-A947-70E740481C1C}">
                <a14:useLocalDpi xmlns:a14="http://schemas.microsoft.com/office/drawing/2010/main" val="0"/>
              </a:ext>
            </a:extLst>
          </a:blip>
          <a:srcRect l="20242" t="10444" r="28121" b="8064"/>
          <a:stretch/>
        </p:blipFill>
        <p:spPr>
          <a:xfrm>
            <a:off x="7215623" y="2202732"/>
            <a:ext cx="2084948" cy="2912047"/>
          </a:xfrm>
          <a:prstGeom prst="rect">
            <a:avLst/>
          </a:prstGeom>
        </p:spPr>
      </p:pic>
      <p:sp>
        <p:nvSpPr>
          <p:cNvPr id="10" name="Прямоугольник 9"/>
          <p:cNvSpPr/>
          <p:nvPr/>
        </p:nvSpPr>
        <p:spPr>
          <a:xfrm>
            <a:off x="7215623" y="5114779"/>
            <a:ext cx="2084948" cy="1077218"/>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Дональд </a:t>
            </a:r>
            <a:r>
              <a:rPr lang="ru-RU" sz="1600" dirty="0" err="1">
                <a:latin typeface="Yu Gothic UI Light" panose="020B0300000000000000" pitchFamily="34" charset="-128"/>
                <a:ea typeface="Yu Gothic UI Light" panose="020B0300000000000000" pitchFamily="34" charset="-128"/>
              </a:rPr>
              <a:t>Олдинг</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Хебб</a:t>
            </a:r>
            <a:r>
              <a:rPr lang="ru-RU" sz="1600" dirty="0">
                <a:latin typeface="Yu Gothic UI Light" panose="020B0300000000000000" pitchFamily="34" charset="-128"/>
                <a:ea typeface="Yu Gothic UI Light" panose="020B0300000000000000" pitchFamily="34" charset="-128"/>
              </a:rPr>
              <a:t> (1904—1985) — канадский физиолог и </a:t>
            </a:r>
            <a:r>
              <a:rPr lang="ru-RU" sz="1600" dirty="0" err="1">
                <a:latin typeface="Yu Gothic UI Light" panose="020B0300000000000000" pitchFamily="34" charset="-128"/>
                <a:ea typeface="Yu Gothic UI Light" panose="020B0300000000000000" pitchFamily="34" charset="-128"/>
              </a:rPr>
              <a:t>нейропсихолог</a:t>
            </a:r>
            <a:r>
              <a:rPr lang="ru-RU" sz="1600" dirty="0">
                <a:latin typeface="Yu Gothic UI Light" panose="020B0300000000000000" pitchFamily="34" charset="-128"/>
                <a:ea typeface="Yu Gothic UI Light" panose="020B0300000000000000" pitchFamily="34" charset="-128"/>
              </a:rPr>
              <a:t>.</a:t>
            </a:r>
          </a:p>
        </p:txBody>
      </p:sp>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0" y="2326782"/>
            <a:ext cx="1905000" cy="2305050"/>
          </a:xfrm>
          <a:prstGeom prst="rect">
            <a:avLst/>
          </a:prstGeom>
        </p:spPr>
      </p:pic>
      <p:sp>
        <p:nvSpPr>
          <p:cNvPr id="12" name="Прямоугольник 11"/>
          <p:cNvSpPr/>
          <p:nvPr/>
        </p:nvSpPr>
        <p:spPr>
          <a:xfrm>
            <a:off x="9536098" y="5114779"/>
            <a:ext cx="1817702" cy="1077218"/>
          </a:xfrm>
          <a:prstGeom prst="rect">
            <a:avLst/>
          </a:prstGeom>
        </p:spPr>
        <p:txBody>
          <a:bodyPr wrap="square">
            <a:spAutoFit/>
          </a:bodyPr>
          <a:lstStyle/>
          <a:p>
            <a:r>
              <a:rPr lang="ru-RU" sz="1600" dirty="0" smtClean="0">
                <a:solidFill>
                  <a:srgbClr val="252525"/>
                </a:solidFill>
                <a:latin typeface="Yu Gothic UI Light" panose="020B0300000000000000" pitchFamily="34" charset="-128"/>
                <a:ea typeface="Yu Gothic UI Light" panose="020B0300000000000000" pitchFamily="34" charset="-128"/>
              </a:rPr>
              <a:t>Простейшая модель искусственного нейрона</a:t>
            </a:r>
            <a:endParaRPr lang="ru-RU" sz="1600" dirty="0">
              <a:latin typeface="Yu Gothic UI Light" panose="020B0300000000000000" pitchFamily="34" charset="-128"/>
              <a:ea typeface="Yu Gothic UI Light" panose="020B0300000000000000" pitchFamily="34" charset="-128"/>
            </a:endParaRPr>
          </a:p>
        </p:txBody>
      </p:sp>
      <p:sp>
        <p:nvSpPr>
          <p:cNvPr id="13" name="Прямоугольник 12"/>
          <p:cNvSpPr/>
          <p:nvPr/>
        </p:nvSpPr>
        <p:spPr>
          <a:xfrm>
            <a:off x="838200" y="919672"/>
            <a:ext cx="10515600" cy="1077218"/>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В 1940 году </a:t>
            </a:r>
            <a:r>
              <a:rPr lang="ru-RU" sz="1600" dirty="0" smtClean="0">
                <a:latin typeface="Yu Gothic UI Light" panose="020B0300000000000000" pitchFamily="34" charset="-128"/>
                <a:ea typeface="Yu Gothic UI Light" panose="020B0300000000000000" pitchFamily="34" charset="-128"/>
              </a:rPr>
              <a:t>У. </a:t>
            </a:r>
            <a:r>
              <a:rPr lang="ru-RU" sz="1600" dirty="0" err="1" smtClean="0">
                <a:latin typeface="Yu Gothic UI Light" panose="020B0300000000000000" pitchFamily="34" charset="-128"/>
                <a:ea typeface="Yu Gothic UI Light" panose="020B0300000000000000" pitchFamily="34" charset="-128"/>
              </a:rPr>
              <a:t>Питтс</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познакомился с </a:t>
            </a:r>
            <a:r>
              <a:rPr lang="ru-RU" sz="1600" dirty="0" smtClean="0">
                <a:latin typeface="Yu Gothic UI Light" panose="020B0300000000000000" pitchFamily="34" charset="-128"/>
                <a:ea typeface="Yu Gothic UI Light" panose="020B0300000000000000" pitchFamily="34" charset="-128"/>
              </a:rPr>
              <a:t>У. </a:t>
            </a:r>
            <a:r>
              <a:rPr lang="ru-RU" sz="1600" dirty="0" err="1" smtClean="0">
                <a:latin typeface="Yu Gothic UI Light" panose="020B0300000000000000" pitchFamily="34" charset="-128"/>
                <a:ea typeface="Yu Gothic UI Light" panose="020B0300000000000000" pitchFamily="34" charset="-128"/>
              </a:rPr>
              <a:t>МакКалоком</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и они начинают заниматься идеей </a:t>
            </a:r>
            <a:r>
              <a:rPr lang="ru-RU" sz="1600" dirty="0" err="1">
                <a:latin typeface="Yu Gothic UI Light" panose="020B0300000000000000" pitchFamily="34" charset="-128"/>
                <a:ea typeface="Yu Gothic UI Light" panose="020B0300000000000000" pitchFamily="34" charset="-128"/>
              </a:rPr>
              <a:t>МакКалока</a:t>
            </a:r>
            <a:r>
              <a:rPr lang="ru-RU" sz="1600" dirty="0">
                <a:latin typeface="Yu Gothic UI Light" panose="020B0300000000000000" pitchFamily="34" charset="-128"/>
                <a:ea typeface="Yu Gothic UI Light" panose="020B0300000000000000" pitchFamily="34" charset="-128"/>
              </a:rPr>
              <a:t> о </a:t>
            </a:r>
            <a:r>
              <a:rPr lang="ru-RU" sz="1600" dirty="0" smtClean="0">
                <a:latin typeface="Yu Gothic UI Light" panose="020B0300000000000000" pitchFamily="34" charset="-128"/>
                <a:ea typeface="Yu Gothic UI Light" panose="020B0300000000000000" pitchFamily="34" charset="-128"/>
              </a:rPr>
              <a:t>создании электронного аналога </a:t>
            </a:r>
            <a:r>
              <a:rPr lang="ru-RU" sz="1600" dirty="0">
                <a:latin typeface="Yu Gothic UI Light" panose="020B0300000000000000" pitchFamily="34" charset="-128"/>
                <a:ea typeface="Yu Gothic UI Light" panose="020B0300000000000000" pitchFamily="34" charset="-128"/>
              </a:rPr>
              <a:t>нейрона. В 1943 году </a:t>
            </a:r>
            <a:r>
              <a:rPr lang="ru-RU" sz="1600" dirty="0" smtClean="0">
                <a:latin typeface="Yu Gothic UI Light" panose="020B0300000000000000" pitchFamily="34" charset="-128"/>
                <a:ea typeface="Yu Gothic UI Light" panose="020B0300000000000000" pitchFamily="34" charset="-128"/>
              </a:rPr>
              <a:t>Уоррен и </a:t>
            </a:r>
            <a:r>
              <a:rPr lang="ru-RU" sz="1600" dirty="0" err="1" smtClean="0">
                <a:latin typeface="Yu Gothic UI Light" panose="020B0300000000000000" pitchFamily="34" charset="-128"/>
                <a:ea typeface="Yu Gothic UI Light" panose="020B0300000000000000" pitchFamily="34" charset="-128"/>
              </a:rPr>
              <a:t>МакКаллок</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опубликовали работу «Логическое исчисление идей, относящихся к нервной активности», в которой предложили понятие искусственной нейронной сети. Дональд </a:t>
            </a:r>
            <a:r>
              <a:rPr lang="ru-RU" sz="1600" dirty="0" err="1">
                <a:latin typeface="Yu Gothic UI Light" panose="020B0300000000000000" pitchFamily="34" charset="-128"/>
                <a:ea typeface="Yu Gothic UI Light" panose="020B0300000000000000" pitchFamily="34" charset="-128"/>
              </a:rPr>
              <a:t>Хебб</a:t>
            </a:r>
            <a:r>
              <a:rPr lang="ru-RU" sz="1600" dirty="0">
                <a:latin typeface="Yu Gothic UI Light" panose="020B0300000000000000" pitchFamily="34" charset="-128"/>
                <a:ea typeface="Yu Gothic UI Light" panose="020B0300000000000000" pitchFamily="34" charset="-128"/>
              </a:rPr>
              <a:t> в работе «Организация поведения» 1949 года описал основные принципы обучения нейронов.</a:t>
            </a:r>
          </a:p>
        </p:txBody>
      </p:sp>
    </p:spTree>
    <p:extLst>
      <p:ext uri="{BB962C8B-B14F-4D97-AF65-F5344CB8AC3E}">
        <p14:creationId xmlns:p14="http://schemas.microsoft.com/office/powerpoint/2010/main" val="15904607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 и немного поэзии</a:t>
            </a:r>
            <a:endParaRPr lang="ru-RU" dirty="0"/>
          </a:p>
        </p:txBody>
      </p:sp>
      <p:sp>
        <p:nvSpPr>
          <p:cNvPr id="22" name="Прямоугольник 21"/>
          <p:cNvSpPr/>
          <p:nvPr/>
        </p:nvSpPr>
        <p:spPr>
          <a:xfrm>
            <a:off x="838200" y="1007422"/>
            <a:ext cx="4305300" cy="4185761"/>
          </a:xfrm>
          <a:prstGeom prst="rect">
            <a:avLst/>
          </a:prstGeom>
        </p:spPr>
        <p:txBody>
          <a:bodyPr wrap="square">
            <a:spAutoFit/>
          </a:bodyPr>
          <a:lstStyle/>
          <a:p>
            <a:r>
              <a:rPr lang="en-US" dirty="0">
                <a:latin typeface="Yu Gothic UI Light" panose="020B0300000000000000" pitchFamily="34" charset="-128"/>
                <a:ea typeface="Yu Gothic UI Light" panose="020B0300000000000000" pitchFamily="34" charset="-128"/>
              </a:rPr>
              <a:t>We build our castles in the air,</a:t>
            </a:r>
          </a:p>
          <a:p>
            <a:r>
              <a:rPr lang="en-US" dirty="0">
                <a:latin typeface="Yu Gothic UI Light" panose="020B0300000000000000" pitchFamily="34" charset="-128"/>
                <a:ea typeface="Yu Gothic UI Light" panose="020B0300000000000000" pitchFamily="34" charset="-128"/>
              </a:rPr>
              <a:t>And from the air they tumble down</a:t>
            </a:r>
          </a:p>
          <a:p>
            <a:r>
              <a:rPr lang="en-US" dirty="0">
                <a:latin typeface="Yu Gothic UI Light" panose="020B0300000000000000" pitchFamily="34" charset="-128"/>
                <a:ea typeface="Yu Gothic UI Light" panose="020B0300000000000000" pitchFamily="34" charset="-128"/>
              </a:rPr>
              <a:t>Unless we carry them up there</a:t>
            </a:r>
          </a:p>
          <a:p>
            <a:r>
              <a:rPr lang="en-US" dirty="0">
                <a:latin typeface="Yu Gothic UI Light" panose="020B0300000000000000" pitchFamily="34" charset="-128"/>
                <a:ea typeface="Yu Gothic UI Light" panose="020B0300000000000000" pitchFamily="34" charset="-128"/>
              </a:rPr>
              <a:t>Until they crack the pate they crown.</a:t>
            </a:r>
          </a:p>
          <a:p>
            <a:r>
              <a:rPr lang="en-US" dirty="0">
                <a:latin typeface="Yu Gothic UI Light" panose="020B0300000000000000" pitchFamily="34" charset="-128"/>
                <a:ea typeface="Yu Gothic UI Light" panose="020B0300000000000000" pitchFamily="34" charset="-128"/>
              </a:rPr>
              <a:t>And we must lug them everywhere,</a:t>
            </a:r>
          </a:p>
          <a:p>
            <a:r>
              <a:rPr lang="en-US" dirty="0">
                <a:latin typeface="Yu Gothic UI Light" panose="020B0300000000000000" pitchFamily="34" charset="-128"/>
                <a:ea typeface="Yu Gothic UI Light" panose="020B0300000000000000" pitchFamily="34" charset="-128"/>
              </a:rPr>
              <a:t>From garden walk to crowded town</a:t>
            </a:r>
          </a:p>
          <a:p>
            <a:r>
              <a:rPr lang="en-US" dirty="0">
                <a:latin typeface="Yu Gothic UI Light" panose="020B0300000000000000" pitchFamily="34" charset="-128"/>
                <a:ea typeface="Yu Gothic UI Light" panose="020B0300000000000000" pitchFamily="34" charset="-128"/>
              </a:rPr>
              <a:t>We build our castles in the air,</a:t>
            </a:r>
          </a:p>
          <a:p>
            <a:r>
              <a:rPr lang="en-US" dirty="0">
                <a:latin typeface="Yu Gothic UI Light" panose="020B0300000000000000" pitchFamily="34" charset="-128"/>
                <a:ea typeface="Yu Gothic UI Light" panose="020B0300000000000000" pitchFamily="34" charset="-128"/>
              </a:rPr>
              <a:t>And from the air they tumble down</a:t>
            </a:r>
          </a:p>
          <a:p>
            <a:r>
              <a:rPr lang="en-US" dirty="0">
                <a:latin typeface="Yu Gothic UI Light" panose="020B0300000000000000" pitchFamily="34" charset="-128"/>
                <a:ea typeface="Yu Gothic UI Light" panose="020B0300000000000000" pitchFamily="34" charset="-128"/>
              </a:rPr>
              <a:t>And lucky, if when sere and brown,</a:t>
            </a:r>
          </a:p>
          <a:p>
            <a:r>
              <a:rPr lang="en-US" dirty="0">
                <a:latin typeface="Yu Gothic UI Light" panose="020B0300000000000000" pitchFamily="34" charset="-128"/>
                <a:ea typeface="Yu Gothic UI Light" panose="020B0300000000000000" pitchFamily="34" charset="-128"/>
              </a:rPr>
              <a:t>Before our eyes too lofty stare,</a:t>
            </a:r>
          </a:p>
          <a:p>
            <a:r>
              <a:rPr lang="en-US" dirty="0">
                <a:latin typeface="Yu Gothic UI Light" panose="020B0300000000000000" pitchFamily="34" charset="-128"/>
                <a:ea typeface="Yu Gothic UI Light" panose="020B0300000000000000" pitchFamily="34" charset="-128"/>
              </a:rPr>
              <a:t>We scope with life and pate, though bare,</a:t>
            </a:r>
          </a:p>
          <a:p>
            <a:r>
              <a:rPr lang="en-US" dirty="0">
                <a:latin typeface="Yu Gothic UI Light" panose="020B0300000000000000" pitchFamily="34" charset="-128"/>
                <a:ea typeface="Yu Gothic UI Light" panose="020B0300000000000000" pitchFamily="34" charset="-128"/>
              </a:rPr>
              <a:t>On which to plant an honest frown.</a:t>
            </a:r>
          </a:p>
          <a:p>
            <a:r>
              <a:rPr lang="en-US" dirty="0">
                <a:latin typeface="Yu Gothic UI Light" panose="020B0300000000000000" pitchFamily="34" charset="-128"/>
                <a:ea typeface="Yu Gothic UI Light" panose="020B0300000000000000" pitchFamily="34" charset="-128"/>
              </a:rPr>
              <a:t>We build our castles in the air,</a:t>
            </a:r>
          </a:p>
          <a:p>
            <a:r>
              <a:rPr lang="en-US" dirty="0">
                <a:latin typeface="Yu Gothic UI Light" panose="020B0300000000000000" pitchFamily="34" charset="-128"/>
                <a:ea typeface="Yu Gothic UI Light" panose="020B0300000000000000" pitchFamily="34" charset="-128"/>
              </a:rPr>
              <a:t>And from the air they tumble down</a:t>
            </a:r>
            <a:r>
              <a:rPr lang="en-US" dirty="0" smtClean="0">
                <a:latin typeface="Yu Gothic UI Light" panose="020B0300000000000000" pitchFamily="34" charset="-128"/>
                <a:ea typeface="Yu Gothic UI Light" panose="020B0300000000000000" pitchFamily="34" charset="-128"/>
              </a:rPr>
              <a:t>.</a:t>
            </a:r>
          </a:p>
          <a:p>
            <a:pPr algn="r"/>
            <a:r>
              <a:rPr lang="ru-RU" sz="1600" dirty="0" smtClean="0">
                <a:latin typeface="Yu Gothic UI Light" panose="020B0300000000000000" pitchFamily="34" charset="-128"/>
                <a:ea typeface="Yu Gothic UI Light" panose="020B0300000000000000" pitchFamily="34" charset="-128"/>
              </a:rPr>
              <a:t>Уоррен </a:t>
            </a:r>
            <a:r>
              <a:rPr lang="ru-RU" sz="1600" dirty="0" err="1" smtClean="0">
                <a:latin typeface="Yu Gothic UI Light" panose="020B0300000000000000" pitchFamily="34" charset="-128"/>
                <a:ea typeface="Yu Gothic UI Light" panose="020B0300000000000000" pitchFamily="34" charset="-128"/>
              </a:rPr>
              <a:t>МакКаллок</a:t>
            </a:r>
            <a:endParaRPr lang="en-US" sz="1600" dirty="0">
              <a:latin typeface="Yu Gothic UI Light" panose="020B0300000000000000" pitchFamily="34" charset="-128"/>
              <a:ea typeface="Yu Gothic UI Light" panose="020B0300000000000000" pitchFamily="34" charset="-128"/>
            </a:endParaRPr>
          </a:p>
        </p:txBody>
      </p:sp>
      <p:sp>
        <p:nvSpPr>
          <p:cNvPr id="23" name="Прямоугольник 22"/>
          <p:cNvSpPr/>
          <p:nvPr/>
        </p:nvSpPr>
        <p:spPr>
          <a:xfrm>
            <a:off x="6255327" y="1007422"/>
            <a:ext cx="5171209" cy="4185761"/>
          </a:xfrm>
          <a:prstGeom prst="rect">
            <a:avLst/>
          </a:prstGeom>
        </p:spPr>
        <p:txBody>
          <a:bodyPr wrap="square">
            <a:spAutoFit/>
          </a:bodyPr>
          <a:lstStyle/>
          <a:p>
            <a:r>
              <a:rPr lang="en-US" dirty="0">
                <a:solidFill>
                  <a:srgbClr val="222222"/>
                </a:solidFill>
                <a:latin typeface="Yu Gothic UI Light" panose="020B0300000000000000" pitchFamily="34" charset="-128"/>
                <a:ea typeface="Yu Gothic UI Light" panose="020B0300000000000000" pitchFamily="34" charset="-128"/>
              </a:rPr>
              <a:t>Random remarks are traced by little boys</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In wet cement; synapses in the brain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Die off; renewing uplift glyphs mountain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And valley in </a:t>
            </a:r>
            <a:r>
              <a:rPr lang="en-US" dirty="0" err="1">
                <a:solidFill>
                  <a:srgbClr val="222222"/>
                </a:solidFill>
                <a:latin typeface="Yu Gothic UI Light" panose="020B0300000000000000" pitchFamily="34" charset="-128"/>
                <a:ea typeface="Yu Gothic UI Light" panose="020B0300000000000000" pitchFamily="34" charset="-128"/>
              </a:rPr>
              <a:t>peneplane</a:t>
            </a:r>
            <a:r>
              <a:rPr lang="en-US" dirty="0">
                <a:solidFill>
                  <a:srgbClr val="222222"/>
                </a:solidFill>
                <a:latin typeface="Yu Gothic UI Light" panose="020B0300000000000000" pitchFamily="34" charset="-128"/>
                <a:ea typeface="Yu Gothic UI Light" panose="020B0300000000000000" pitchFamily="34" charset="-128"/>
              </a:rPr>
              <a:t>; the mouth rounds noise</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To consonants in truisms: Thus expands law</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Cankering the </a:t>
            </a:r>
            <a:r>
              <a:rPr lang="en-US" dirty="0" err="1">
                <a:solidFill>
                  <a:srgbClr val="222222"/>
                </a:solidFill>
                <a:latin typeface="Yu Gothic UI Light" panose="020B0300000000000000" pitchFamily="34" charset="-128"/>
                <a:ea typeface="Yu Gothic UI Light" panose="020B0300000000000000" pitchFamily="34" charset="-128"/>
              </a:rPr>
              <a:t>anoetic</a:t>
            </a:r>
            <a:r>
              <a:rPr lang="en-US" dirty="0">
                <a:solidFill>
                  <a:srgbClr val="222222"/>
                </a:solidFill>
                <a:latin typeface="Yu Gothic UI Light" panose="020B0300000000000000" pitchFamily="34" charset="-128"/>
                <a:ea typeface="Yu Gothic UI Light" panose="020B0300000000000000" pitchFamily="34" charset="-128"/>
              </a:rPr>
              <a:t> anonymous.</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“If any love magic, he is most impious:</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Him I cut off, who turn his world to straw,</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Making him know Me.” So speaks the </a:t>
            </a:r>
            <a:r>
              <a:rPr lang="en-US" dirty="0" err="1">
                <a:solidFill>
                  <a:srgbClr val="222222"/>
                </a:solidFill>
                <a:latin typeface="Yu Gothic UI Light" panose="020B0300000000000000" pitchFamily="34" charset="-128"/>
                <a:ea typeface="Yu Gothic UI Light" panose="020B0300000000000000" pitchFamily="34" charset="-128"/>
              </a:rPr>
              <a:t>nomothete</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Concealed in crystals, contracting myosin,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Imprisoning man by close-packing in his own kind.</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We, therefore, exalt entropy and heat,</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Fist-fight for room, trade place, momentum, spin,</a:t>
            </a:r>
            <a:r>
              <a:rPr lang="en-US" dirty="0">
                <a:latin typeface="Yu Gothic UI Light" panose="020B0300000000000000" pitchFamily="34" charset="-128"/>
                <a:ea typeface="Yu Gothic UI Light" panose="020B0300000000000000" pitchFamily="34" charset="-128"/>
              </a:rPr>
              <a:t/>
            </a:r>
            <a:br>
              <a:rPr lang="en-US" dirty="0">
                <a:latin typeface="Yu Gothic UI Light" panose="020B0300000000000000" pitchFamily="34" charset="-128"/>
                <a:ea typeface="Yu Gothic UI Light" panose="020B0300000000000000" pitchFamily="34" charset="-128"/>
              </a:rPr>
            </a:br>
            <a:r>
              <a:rPr lang="en-US" dirty="0">
                <a:solidFill>
                  <a:srgbClr val="222222"/>
                </a:solidFill>
                <a:latin typeface="Yu Gothic UI Light" panose="020B0300000000000000" pitchFamily="34" charset="-128"/>
                <a:ea typeface="Yu Gothic UI Light" panose="020B0300000000000000" pitchFamily="34" charset="-128"/>
              </a:rPr>
              <a:t>Successful enough if life is </a:t>
            </a:r>
            <a:r>
              <a:rPr lang="en-US" dirty="0" err="1">
                <a:solidFill>
                  <a:srgbClr val="222222"/>
                </a:solidFill>
                <a:latin typeface="Yu Gothic UI Light" panose="020B0300000000000000" pitchFamily="34" charset="-128"/>
                <a:ea typeface="Yu Gothic UI Light" panose="020B0300000000000000" pitchFamily="34" charset="-128"/>
              </a:rPr>
              <a:t>undesigned</a:t>
            </a:r>
            <a:r>
              <a:rPr lang="en-US" dirty="0" smtClean="0">
                <a:solidFill>
                  <a:srgbClr val="222222"/>
                </a:solidFill>
                <a:latin typeface="Yu Gothic UI Light" panose="020B0300000000000000" pitchFamily="34" charset="-128"/>
                <a:ea typeface="Yu Gothic UI Light" panose="020B0300000000000000" pitchFamily="34" charset="-128"/>
              </a:rPr>
              <a:t>.</a:t>
            </a:r>
          </a:p>
          <a:p>
            <a:pPr algn="r"/>
            <a:r>
              <a:rPr lang="ru-RU" sz="1600" dirty="0" err="1" smtClean="0">
                <a:solidFill>
                  <a:srgbClr val="222222"/>
                </a:solidFill>
                <a:latin typeface="Yu Gothic UI Light" panose="020B0300000000000000" pitchFamily="34" charset="-128"/>
                <a:ea typeface="Yu Gothic UI Light" panose="020B0300000000000000" pitchFamily="34" charset="-128"/>
              </a:rPr>
              <a:t>Уолтер</a:t>
            </a:r>
            <a:r>
              <a:rPr lang="ru-RU" sz="1600" dirty="0" smtClean="0">
                <a:solidFill>
                  <a:srgbClr val="222222"/>
                </a:solidFill>
                <a:latin typeface="Yu Gothic UI Light" panose="020B0300000000000000" pitchFamily="34" charset="-128"/>
                <a:ea typeface="Yu Gothic UI Light" panose="020B0300000000000000" pitchFamily="34" charset="-128"/>
              </a:rPr>
              <a:t> </a:t>
            </a:r>
            <a:r>
              <a:rPr lang="ru-RU" sz="1600" dirty="0" err="1" smtClean="0">
                <a:solidFill>
                  <a:srgbClr val="222222"/>
                </a:solidFill>
                <a:latin typeface="Yu Gothic UI Light" panose="020B0300000000000000" pitchFamily="34" charset="-128"/>
                <a:ea typeface="Yu Gothic UI Light" panose="020B0300000000000000" pitchFamily="34" charset="-128"/>
              </a:rPr>
              <a:t>Питтс</a:t>
            </a:r>
            <a:endParaRPr lang="ru-RU" sz="1600" dirty="0">
              <a:latin typeface="Yu Gothic UI Light" panose="020B0300000000000000" pitchFamily="34" charset="-128"/>
              <a:ea typeface="Yu Gothic UI Light" panose="020B0300000000000000" pitchFamily="34" charset="-128"/>
            </a:endParaRPr>
          </a:p>
        </p:txBody>
      </p:sp>
      <p:sp>
        <p:nvSpPr>
          <p:cNvPr id="24" name="Прямоугольник 23"/>
          <p:cNvSpPr/>
          <p:nvPr/>
        </p:nvSpPr>
        <p:spPr>
          <a:xfrm>
            <a:off x="838200" y="5436908"/>
            <a:ext cx="10515600" cy="892552"/>
          </a:xfrm>
          <a:prstGeom prst="rect">
            <a:avLst/>
          </a:prstGeom>
        </p:spPr>
        <p:txBody>
          <a:bodyPr wrap="square">
            <a:spAutoFit/>
          </a:bodyPr>
          <a:lstStyle/>
          <a:p>
            <a:pPr indent="363538"/>
            <a:r>
              <a:rPr lang="en-US" dirty="0" smtClean="0">
                <a:solidFill>
                  <a:srgbClr val="141823"/>
                </a:solidFill>
                <a:latin typeface="Yu Gothic UI Light" panose="020B0300000000000000" pitchFamily="34" charset="-128"/>
                <a:ea typeface="Yu Gothic UI Light" panose="020B0300000000000000" pitchFamily="34" charset="-128"/>
              </a:rPr>
              <a:t>«</a:t>
            </a:r>
            <a:r>
              <a:rPr lang="ru-RU" dirty="0" smtClean="0">
                <a:solidFill>
                  <a:srgbClr val="141823"/>
                </a:solidFill>
                <a:latin typeface="Yu Gothic UI Light" panose="020B0300000000000000" pitchFamily="34" charset="-128"/>
                <a:ea typeface="Yu Gothic UI Light" panose="020B0300000000000000" pitchFamily="34" charset="-128"/>
              </a:rPr>
              <a:t>Поздней ночью </a:t>
            </a:r>
            <a:r>
              <a:rPr lang="ru-RU" dirty="0" err="1" smtClean="0">
                <a:solidFill>
                  <a:srgbClr val="141823"/>
                </a:solidFill>
                <a:latin typeface="Yu Gothic UI Light" panose="020B0300000000000000" pitchFamily="34" charset="-128"/>
                <a:ea typeface="Yu Gothic UI Light" panose="020B0300000000000000" pitchFamily="34" charset="-128"/>
              </a:rPr>
              <a:t>МакКаллок</a:t>
            </a:r>
            <a:r>
              <a:rPr lang="ru-RU" dirty="0" smtClean="0">
                <a:solidFill>
                  <a:srgbClr val="141823"/>
                </a:solidFill>
                <a:latin typeface="Yu Gothic UI Light" panose="020B0300000000000000" pitchFamily="34" charset="-128"/>
                <a:ea typeface="Yu Gothic UI Light" panose="020B0300000000000000" pitchFamily="34" charset="-128"/>
              </a:rPr>
              <a:t> и </a:t>
            </a:r>
            <a:r>
              <a:rPr lang="ru-RU" dirty="0" err="1" smtClean="0">
                <a:solidFill>
                  <a:srgbClr val="141823"/>
                </a:solidFill>
                <a:latin typeface="Yu Gothic UI Light" panose="020B0300000000000000" pitchFamily="34" charset="-128"/>
                <a:ea typeface="Yu Gothic UI Light" panose="020B0300000000000000" pitchFamily="34" charset="-128"/>
              </a:rPr>
              <a:t>Питтс</a:t>
            </a:r>
            <a:r>
              <a:rPr lang="ru-RU" dirty="0" smtClean="0">
                <a:solidFill>
                  <a:srgbClr val="141823"/>
                </a:solidFill>
                <a:latin typeface="Yu Gothic UI Light" panose="020B0300000000000000" pitchFamily="34" charset="-128"/>
                <a:ea typeface="Yu Gothic UI Light" panose="020B0300000000000000" pitchFamily="34" charset="-128"/>
              </a:rPr>
              <a:t> попивали сидя на корточках виски и пытались построить вычислительный мозг начав с одиночного нейрона</a:t>
            </a:r>
            <a:r>
              <a:rPr lang="en-US" dirty="0" smtClean="0">
                <a:solidFill>
                  <a:srgbClr val="141823"/>
                </a:solidFill>
                <a:latin typeface="Yu Gothic UI Light" panose="020B0300000000000000" pitchFamily="34" charset="-128"/>
                <a:ea typeface="Yu Gothic UI Light" panose="020B0300000000000000" pitchFamily="34" charset="-128"/>
              </a:rPr>
              <a:t>».</a:t>
            </a:r>
          </a:p>
          <a:p>
            <a:pPr indent="363538" algn="r"/>
            <a:r>
              <a:rPr lang="ru-RU" sz="1600" dirty="0" smtClean="0">
                <a:latin typeface="Yu Gothic UI Light" panose="020B0300000000000000" pitchFamily="34" charset="-128"/>
                <a:ea typeface="Yu Gothic UI Light" panose="020B0300000000000000" pitchFamily="34" charset="-128"/>
              </a:rPr>
              <a:t>Аманда </a:t>
            </a:r>
            <a:r>
              <a:rPr lang="ru-RU" sz="1600" dirty="0" err="1" smtClean="0">
                <a:latin typeface="Yu Gothic UI Light" panose="020B0300000000000000" pitchFamily="34" charset="-128"/>
                <a:ea typeface="Yu Gothic UI Light" panose="020B0300000000000000" pitchFamily="34" charset="-128"/>
              </a:rPr>
              <a:t>Гефтер</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Человек Который Попытался Спасти Мир с помощью Логики</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740220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15906"/>
          <a:stretch/>
        </p:blipFill>
        <p:spPr>
          <a:xfrm>
            <a:off x="1729553" y="878890"/>
            <a:ext cx="8732893" cy="5507924"/>
          </a:xfrm>
          <a:prstGeom prst="rect">
            <a:avLst/>
          </a:prstGeom>
        </p:spPr>
      </p:pic>
      <p:sp>
        <p:nvSpPr>
          <p:cNvPr id="4" name="Прямоугольник 3"/>
          <p:cNvSpPr/>
          <p:nvPr/>
        </p:nvSpPr>
        <p:spPr>
          <a:xfrm>
            <a:off x="5602843" y="1216008"/>
            <a:ext cx="986311" cy="830997"/>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Аксон другого нейрона</a:t>
            </a:r>
          </a:p>
        </p:txBody>
      </p:sp>
      <p:sp>
        <p:nvSpPr>
          <p:cNvPr id="5" name="Прямоугольник 4"/>
          <p:cNvSpPr/>
          <p:nvPr/>
        </p:nvSpPr>
        <p:spPr>
          <a:xfrm>
            <a:off x="6494196" y="1631506"/>
            <a:ext cx="986311" cy="58477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Тело нейрона</a:t>
            </a:r>
            <a:endParaRPr lang="ru-RU" sz="1600" dirty="0">
              <a:latin typeface="Yu Gothic UI Light" panose="020B0300000000000000" pitchFamily="34" charset="-128"/>
              <a:ea typeface="Yu Gothic UI Light" panose="020B0300000000000000" pitchFamily="34" charset="-128"/>
            </a:endParaRPr>
          </a:p>
        </p:txBody>
      </p:sp>
      <p:sp>
        <p:nvSpPr>
          <p:cNvPr id="6" name="Прямоугольник 5"/>
          <p:cNvSpPr/>
          <p:nvPr/>
        </p:nvSpPr>
        <p:spPr>
          <a:xfrm>
            <a:off x="7289093" y="1585339"/>
            <a:ext cx="791030"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Аксон</a:t>
            </a:r>
            <a:endParaRPr lang="ru-RU" sz="1600" dirty="0">
              <a:latin typeface="Yu Gothic UI Light" panose="020B0300000000000000" pitchFamily="34" charset="-128"/>
              <a:ea typeface="Yu Gothic UI Light" panose="020B0300000000000000" pitchFamily="34" charset="-128"/>
            </a:endParaRPr>
          </a:p>
        </p:txBody>
      </p:sp>
      <p:sp>
        <p:nvSpPr>
          <p:cNvPr id="7" name="Прямоугольник 6"/>
          <p:cNvSpPr/>
          <p:nvPr/>
        </p:nvSpPr>
        <p:spPr>
          <a:xfrm>
            <a:off x="7791860" y="820626"/>
            <a:ext cx="912257"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Синапс</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6494196" y="3878355"/>
            <a:ext cx="1122340"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Дендриты</a:t>
            </a:r>
            <a:endParaRPr lang="ru-RU" sz="1600" dirty="0">
              <a:latin typeface="Yu Gothic UI Light" panose="020B0300000000000000" pitchFamily="34" charset="-128"/>
              <a:ea typeface="Yu Gothic UI Light" panose="020B0300000000000000" pitchFamily="34" charset="-128"/>
            </a:endParaRPr>
          </a:p>
        </p:txBody>
      </p:sp>
      <p:sp>
        <p:nvSpPr>
          <p:cNvPr id="9" name="Прямоугольник 8"/>
          <p:cNvSpPr/>
          <p:nvPr/>
        </p:nvSpPr>
        <p:spPr>
          <a:xfrm>
            <a:off x="9785783" y="2524073"/>
            <a:ext cx="1122340" cy="338554"/>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Дендриты</a:t>
            </a:r>
            <a:endParaRPr lang="ru-RU" sz="1600" dirty="0">
              <a:latin typeface="Yu Gothic UI Light" panose="020B0300000000000000" pitchFamily="34" charset="-128"/>
              <a:ea typeface="Yu Gothic UI Light" panose="020B0300000000000000" pitchFamily="34" charset="-128"/>
            </a:endParaRPr>
          </a:p>
        </p:txBody>
      </p:sp>
      <p:sp>
        <p:nvSpPr>
          <p:cNvPr id="10" name="Прямоугольник 9"/>
          <p:cNvSpPr/>
          <p:nvPr/>
        </p:nvSpPr>
        <p:spPr>
          <a:xfrm>
            <a:off x="9042647" y="462674"/>
            <a:ext cx="986311" cy="58477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Тело нейрона</a:t>
            </a:r>
            <a:endParaRPr lang="ru-RU" sz="1600" dirty="0">
              <a:latin typeface="Yu Gothic UI Light" panose="020B0300000000000000" pitchFamily="34" charset="-128"/>
              <a:ea typeface="Yu Gothic UI Light" panose="020B0300000000000000" pitchFamily="34" charset="-128"/>
            </a:endParaRPr>
          </a:p>
        </p:txBody>
      </p:sp>
      <p:sp>
        <p:nvSpPr>
          <p:cNvPr id="11" name="Прямоугольник 10"/>
          <p:cNvSpPr/>
          <p:nvPr/>
        </p:nvSpPr>
        <p:spPr>
          <a:xfrm>
            <a:off x="8620558" y="2615544"/>
            <a:ext cx="1122340" cy="584775"/>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Вершина аксона</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34721017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028699"/>
            <a:ext cx="4396853" cy="3532910"/>
          </a:xfrm>
          <a:prstGeom prst="rect">
            <a:avLst/>
          </a:prstGeom>
        </p:spPr>
      </p:pic>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526" y="1028699"/>
            <a:ext cx="2355274" cy="3532910"/>
          </a:xfrm>
          <a:prstGeom prst="rect">
            <a:avLst/>
          </a:prstGeom>
        </p:spPr>
      </p:pic>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273" y="1028699"/>
            <a:ext cx="3187031" cy="3532910"/>
          </a:xfrm>
          <a:prstGeom prst="rect">
            <a:avLst/>
          </a:prstGeom>
        </p:spPr>
      </p:pic>
      <p:sp>
        <p:nvSpPr>
          <p:cNvPr id="18" name="Прямоугольник 17"/>
          <p:cNvSpPr/>
          <p:nvPr/>
        </p:nvSpPr>
        <p:spPr>
          <a:xfrm>
            <a:off x="830288" y="4688609"/>
            <a:ext cx="10523512" cy="1815882"/>
          </a:xfrm>
          <a:prstGeom prst="rect">
            <a:avLst/>
          </a:prstGeom>
        </p:spPr>
        <p:txBody>
          <a:bodyPr wrap="square">
            <a:spAutoFit/>
          </a:bodyPr>
          <a:lstStyle/>
          <a:p>
            <a:pPr indent="363538"/>
            <a:r>
              <a:rPr lang="ru-RU" sz="1600" dirty="0">
                <a:latin typeface="Yu Gothic UI Light" panose="020B0300000000000000" pitchFamily="34" charset="-128"/>
                <a:ea typeface="Yu Gothic UI Light" panose="020B0300000000000000" pitchFamily="34" charset="-128"/>
              </a:rPr>
              <a:t>Фрэнк </a:t>
            </a:r>
            <a:r>
              <a:rPr lang="ru-RU" sz="1600" dirty="0" err="1">
                <a:latin typeface="Yu Gothic UI Light" panose="020B0300000000000000" pitchFamily="34" charset="-128"/>
                <a:ea typeface="Yu Gothic UI Light" panose="020B0300000000000000" pitchFamily="34" charset="-128"/>
              </a:rPr>
              <a:t>Розенблатт</a:t>
            </a:r>
            <a:r>
              <a:rPr lang="ru-RU" sz="1600" dirty="0">
                <a:latin typeface="Yu Gothic UI Light" panose="020B0300000000000000" pitchFamily="34" charset="-128"/>
                <a:ea typeface="Yu Gothic UI Light" panose="020B0300000000000000" pitchFamily="34" charset="-128"/>
              </a:rPr>
              <a:t> (1928—1971) — известный американский учёный в области психологии, нейрофизиологии и </a:t>
            </a:r>
            <a:r>
              <a:rPr lang="ru-RU" sz="1600" dirty="0" smtClean="0">
                <a:latin typeface="Yu Gothic UI Light" panose="020B0300000000000000" pitchFamily="34" charset="-128"/>
                <a:ea typeface="Yu Gothic UI Light" panose="020B0300000000000000" pitchFamily="34" charset="-128"/>
              </a:rPr>
              <a:t>ИИ. В </a:t>
            </a:r>
            <a:r>
              <a:rPr lang="ru-RU" sz="1600" dirty="0">
                <a:latin typeface="Yu Gothic UI Light" panose="020B0300000000000000" pitchFamily="34" charset="-128"/>
                <a:ea typeface="Yu Gothic UI Light" panose="020B0300000000000000" pitchFamily="34" charset="-128"/>
              </a:rPr>
              <a:t>1958—1960 годах в </a:t>
            </a:r>
            <a:r>
              <a:rPr lang="ru-RU" sz="1600" dirty="0" err="1">
                <a:latin typeface="Yu Gothic UI Light" panose="020B0300000000000000" pitchFamily="34" charset="-128"/>
                <a:ea typeface="Yu Gothic UI Light" panose="020B0300000000000000" pitchFamily="34" charset="-128"/>
              </a:rPr>
              <a:t>Корнелльском</a:t>
            </a:r>
            <a:r>
              <a:rPr lang="ru-RU" sz="1600" dirty="0">
                <a:latin typeface="Yu Gothic UI Light" panose="020B0300000000000000" pitchFamily="34" charset="-128"/>
                <a:ea typeface="Yu Gothic UI Light" panose="020B0300000000000000" pitchFamily="34" charset="-128"/>
              </a:rPr>
              <a:t> университете создал вычислительную систему «Марк-1» (на фотографии рядом с ним). Это был первый нейрокомпьютер, способный обучаться </a:t>
            </a:r>
            <a:r>
              <a:rPr lang="ru-RU" sz="1600" dirty="0" smtClean="0">
                <a:latin typeface="Yu Gothic UI Light" panose="020B0300000000000000" pitchFamily="34" charset="-128"/>
                <a:ea typeface="Yu Gothic UI Light" panose="020B0300000000000000" pitchFamily="34" charset="-128"/>
              </a:rPr>
              <a:t>на </a:t>
            </a:r>
            <a:r>
              <a:rPr lang="ru-RU" sz="1600" dirty="0">
                <a:latin typeface="Yu Gothic UI Light" panose="020B0300000000000000" pitchFamily="34" charset="-128"/>
                <a:ea typeface="Yu Gothic UI Light" panose="020B0300000000000000" pitchFamily="34" charset="-128"/>
              </a:rPr>
              <a:t>простейших задачах. Основной </a:t>
            </a:r>
            <a:r>
              <a:rPr lang="ru-RU" sz="1600" dirty="0" smtClean="0">
                <a:latin typeface="Yu Gothic UI Light" panose="020B0300000000000000" pitchFamily="34" charset="-128"/>
                <a:ea typeface="Yu Gothic UI Light" panose="020B0300000000000000" pitchFamily="34" charset="-128"/>
              </a:rPr>
              <a:t>устройства был </a:t>
            </a:r>
            <a:r>
              <a:rPr lang="ru-RU" sz="1600" dirty="0" err="1">
                <a:latin typeface="Yu Gothic UI Light" panose="020B0300000000000000" pitchFamily="34" charset="-128"/>
                <a:ea typeface="Yu Gothic UI Light" panose="020B0300000000000000" pitchFamily="34" charset="-128"/>
              </a:rPr>
              <a:t>перцептрон</a:t>
            </a:r>
            <a:r>
              <a:rPr lang="ru-RU" sz="1600" dirty="0">
                <a:latin typeface="Yu Gothic UI Light" panose="020B0300000000000000" pitchFamily="34" charset="-128"/>
                <a:ea typeface="Yu Gothic UI Light" panose="020B0300000000000000" pitchFamily="34" charset="-128"/>
              </a:rPr>
              <a:t> — нейронная сеть оригинальной топологии, которую </a:t>
            </a:r>
            <a:r>
              <a:rPr lang="ru-RU" sz="1600" dirty="0" err="1">
                <a:latin typeface="Yu Gothic UI Light" panose="020B0300000000000000" pitchFamily="34" charset="-128"/>
                <a:ea typeface="Yu Gothic UI Light" panose="020B0300000000000000" pitchFamily="34" charset="-128"/>
              </a:rPr>
              <a:t>Розенблатт</a:t>
            </a:r>
            <a:r>
              <a:rPr lang="ru-RU" sz="1600" dirty="0">
                <a:latin typeface="Yu Gothic UI Light" panose="020B0300000000000000" pitchFamily="34" charset="-128"/>
                <a:ea typeface="Yu Gothic UI Light" panose="020B0300000000000000" pitchFamily="34" charset="-128"/>
              </a:rPr>
              <a:t> разработал тремя годами раньше</a:t>
            </a:r>
            <a:r>
              <a:rPr lang="ru-RU" sz="1600" dirty="0" smtClean="0">
                <a:latin typeface="Yu Gothic UI Light" panose="020B0300000000000000" pitchFamily="34" charset="-128"/>
                <a:ea typeface="Yu Gothic UI Light" panose="020B0300000000000000" pitchFamily="34" charset="-128"/>
              </a:rPr>
              <a:t>. В 1966 году </a:t>
            </a:r>
            <a:r>
              <a:rPr lang="ru-RU" sz="1600" dirty="0" err="1" smtClean="0">
                <a:latin typeface="Yu Gothic UI Light" panose="020B0300000000000000" pitchFamily="34" charset="-128"/>
                <a:ea typeface="Yu Gothic UI Light" panose="020B0300000000000000" pitchFamily="34" charset="-128"/>
              </a:rPr>
              <a:t>Розенблатт</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примкнул к группе исследования </a:t>
            </a:r>
            <a:r>
              <a:rPr lang="ru-RU" sz="1600" dirty="0" err="1">
                <a:latin typeface="Yu Gothic UI Light" panose="020B0300000000000000" pitchFamily="34" charset="-128"/>
                <a:ea typeface="Yu Gothic UI Light" panose="020B0300000000000000" pitchFamily="34" charset="-128"/>
              </a:rPr>
              <a:t>нейробиологии</a:t>
            </a:r>
            <a:r>
              <a:rPr lang="ru-RU" sz="1600" dirty="0">
                <a:latin typeface="Yu Gothic UI Light" panose="020B0300000000000000" pitchFamily="34" charset="-128"/>
                <a:ea typeface="Yu Gothic UI Light" panose="020B0300000000000000" pitchFamily="34" charset="-128"/>
              </a:rPr>
              <a:t> и поведения на </a:t>
            </a:r>
            <a:r>
              <a:rPr lang="ru-RU" sz="1600" dirty="0" smtClean="0">
                <a:latin typeface="Yu Gothic UI Light" panose="020B0300000000000000" pitchFamily="34" charset="-128"/>
                <a:ea typeface="Yu Gothic UI Light" panose="020B0300000000000000" pitchFamily="34" charset="-128"/>
              </a:rPr>
              <a:t>факультете </a:t>
            </a:r>
            <a:r>
              <a:rPr lang="ru-RU" sz="1600" dirty="0">
                <a:latin typeface="Yu Gothic UI Light" panose="020B0300000000000000" pitchFamily="34" charset="-128"/>
                <a:ea typeface="Yu Gothic UI Light" panose="020B0300000000000000" pitchFamily="34" charset="-128"/>
              </a:rPr>
              <a:t>биологических наук. В то время он с большим интересом исследовал вопросы передачи выученных механизмов поведения от одних крыс другим с помощью вытяжек из головного </a:t>
            </a:r>
            <a:r>
              <a:rPr lang="ru-RU" sz="1600" dirty="0" smtClean="0">
                <a:latin typeface="Yu Gothic UI Light" panose="020B0300000000000000" pitchFamily="34" charset="-128"/>
                <a:ea typeface="Yu Gothic UI Light" panose="020B0300000000000000" pitchFamily="34" charset="-128"/>
              </a:rPr>
              <a:t>мозга.</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4215510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a:t>
            </a:r>
            <a:endParaRPr lang="ru-RU" dirty="0"/>
          </a:p>
        </p:txBody>
      </p:sp>
      <p:sp>
        <p:nvSpPr>
          <p:cNvPr id="3" name="Прямоугольник 2"/>
          <p:cNvSpPr/>
          <p:nvPr/>
        </p:nvSpPr>
        <p:spPr>
          <a:xfrm>
            <a:off x="838200" y="878890"/>
            <a:ext cx="7370026" cy="3046988"/>
          </a:xfrm>
          <a:prstGeom prst="rect">
            <a:avLst/>
          </a:prstGeom>
        </p:spPr>
        <p:txBody>
          <a:bodyPr wrap="square">
            <a:spAutoFit/>
          </a:bodyPr>
          <a:lstStyle/>
          <a:p>
            <a:pPr indent="363538"/>
            <a:r>
              <a:rPr lang="ru-RU" sz="1600" dirty="0" err="1" smtClean="0">
                <a:latin typeface="Yu Gothic UI Light" panose="020B0300000000000000" pitchFamily="34" charset="-128"/>
                <a:ea typeface="Yu Gothic UI Light" panose="020B0300000000000000" pitchFamily="34" charset="-128"/>
              </a:rPr>
              <a:t>Розенблатт</a:t>
            </a:r>
            <a:r>
              <a:rPr lang="ru-RU" sz="1600" dirty="0" smtClean="0">
                <a:latin typeface="Yu Gothic UI Light" panose="020B0300000000000000" pitchFamily="34" charset="-128"/>
                <a:ea typeface="Yu Gothic UI Light" panose="020B0300000000000000" pitchFamily="34" charset="-128"/>
              </a:rPr>
              <a:t> был яркой личностью: мастерски </a:t>
            </a:r>
            <a:r>
              <a:rPr lang="ru-RU" sz="1600" dirty="0">
                <a:latin typeface="Yu Gothic UI Light" panose="020B0300000000000000" pitchFamily="34" charset="-128"/>
                <a:ea typeface="Yu Gothic UI Light" panose="020B0300000000000000" pitchFamily="34" charset="-128"/>
              </a:rPr>
              <a:t>водил классический спортивный автомобиль MGA и часто прогуливался со своим котом </a:t>
            </a:r>
            <a:r>
              <a:rPr lang="ru-RU" sz="1600" dirty="0" err="1">
                <a:latin typeface="Yu Gothic UI Light" panose="020B0300000000000000" pitchFamily="34" charset="-128"/>
                <a:ea typeface="Yu Gothic UI Light" panose="020B0300000000000000" pitchFamily="34" charset="-128"/>
              </a:rPr>
              <a:t>Тобермори</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течение нескольких лет он читал курс </a:t>
            </a:r>
            <a:r>
              <a:rPr lang="ru-RU" sz="1600" dirty="0" smtClean="0">
                <a:latin typeface="Yu Gothic UI Light" panose="020B0300000000000000" pitchFamily="34" charset="-128"/>
                <a:ea typeface="Yu Gothic UI Light" panose="020B0300000000000000" pitchFamily="34" charset="-128"/>
              </a:rPr>
              <a:t>лекций, </a:t>
            </a:r>
            <a:r>
              <a:rPr lang="ru-RU" sz="1600" dirty="0">
                <a:latin typeface="Yu Gothic UI Light" panose="020B0300000000000000" pitchFamily="34" charset="-128"/>
                <a:ea typeface="Yu Gothic UI Light" panose="020B0300000000000000" pitchFamily="34" charset="-128"/>
              </a:rPr>
              <a:t>который назывался «Теория механизмов мозга» и был нацелен на студентов как инженерных, так и гуманитарных факультетов </a:t>
            </a:r>
            <a:r>
              <a:rPr lang="ru-RU" sz="1600" dirty="0" err="1">
                <a:latin typeface="Yu Gothic UI Light" panose="020B0300000000000000" pitchFamily="34" charset="-128"/>
                <a:ea typeface="Yu Gothic UI Light" panose="020B0300000000000000" pitchFamily="34" charset="-128"/>
              </a:rPr>
              <a:t>Корнелльского</a:t>
            </a:r>
            <a:r>
              <a:rPr lang="ru-RU" sz="1600" dirty="0">
                <a:latin typeface="Yu Gothic UI Light" panose="020B0300000000000000" pitchFamily="34" charset="-128"/>
                <a:ea typeface="Yu Gothic UI Light" panose="020B0300000000000000" pitchFamily="34" charset="-128"/>
              </a:rPr>
              <a:t> университета</a:t>
            </a:r>
            <a:r>
              <a:rPr lang="ru-RU" sz="1600" dirty="0" smtClean="0">
                <a:latin typeface="Yu Gothic UI Light" panose="020B0300000000000000" pitchFamily="34" charset="-128"/>
                <a:ea typeface="Yu Gothic UI Light" panose="020B0300000000000000" pitchFamily="34" charset="-128"/>
              </a:rPr>
              <a:t>. Курс </a:t>
            </a:r>
            <a:r>
              <a:rPr lang="ru-RU" sz="1600" dirty="0">
                <a:latin typeface="Yu Gothic UI Light" panose="020B0300000000000000" pitchFamily="34" charset="-128"/>
                <a:ea typeface="Yu Gothic UI Light" panose="020B0300000000000000" pitchFamily="34" charset="-128"/>
              </a:rPr>
              <a:t>был </a:t>
            </a:r>
            <a:r>
              <a:rPr lang="ru-RU" sz="1600" dirty="0" smtClean="0">
                <a:latin typeface="Yu Gothic UI Light" panose="020B0300000000000000" pitchFamily="34" charset="-128"/>
                <a:ea typeface="Yu Gothic UI Light" panose="020B0300000000000000" pitchFamily="34" charset="-128"/>
              </a:rPr>
              <a:t>смесью </a:t>
            </a:r>
            <a:r>
              <a:rPr lang="ru-RU" sz="1600" dirty="0">
                <a:latin typeface="Yu Gothic UI Light" panose="020B0300000000000000" pitchFamily="34" charset="-128"/>
                <a:ea typeface="Yu Gothic UI Light" panose="020B0300000000000000" pitchFamily="34" charset="-128"/>
              </a:rPr>
              <a:t>идей из </a:t>
            </a:r>
            <a:r>
              <a:rPr lang="ru-RU" sz="1600" dirty="0" smtClean="0">
                <a:latin typeface="Yu Gothic UI Light" panose="020B0300000000000000" pitchFamily="34" charset="-128"/>
                <a:ea typeface="Yu Gothic UI Light" panose="020B0300000000000000" pitchFamily="34" charset="-128"/>
              </a:rPr>
              <a:t>множества </a:t>
            </a:r>
            <a:r>
              <a:rPr lang="ru-RU" sz="1600" dirty="0">
                <a:latin typeface="Yu Gothic UI Light" panose="020B0300000000000000" pitchFamily="34" charset="-128"/>
                <a:ea typeface="Yu Gothic UI Light" panose="020B0300000000000000" pitchFamily="34" charset="-128"/>
              </a:rPr>
              <a:t>областей знания: результаты, полученные во время операций на мозге эпилептических больных, находящихся в сознании; эксперименты по изучению активности индивидуальных нейронов зрительной коры мозга кошек; работы по изучению нарушений протекания психических процессов в результате травм отдельных </a:t>
            </a:r>
            <a:r>
              <a:rPr lang="ru-RU" sz="1600" dirty="0" smtClean="0">
                <a:latin typeface="Yu Gothic UI Light" panose="020B0300000000000000" pitchFamily="34" charset="-128"/>
                <a:ea typeface="Yu Gothic UI Light" panose="020B0300000000000000" pitchFamily="34" charset="-128"/>
              </a:rPr>
              <a:t>областей </a:t>
            </a:r>
            <a:r>
              <a:rPr lang="ru-RU" sz="1600" dirty="0">
                <a:latin typeface="Yu Gothic UI Light" panose="020B0300000000000000" pitchFamily="34" charset="-128"/>
                <a:ea typeface="Yu Gothic UI Light" panose="020B0300000000000000" pitchFamily="34" charset="-128"/>
              </a:rPr>
              <a:t>мозга, принципы работы различных аналоговых и цифровых электронных устройств, моделирующих детали поведения нейронных систем </a:t>
            </a:r>
            <a:r>
              <a:rPr lang="ru-RU" sz="1600" dirty="0" smtClean="0">
                <a:latin typeface="Yu Gothic UI Light" panose="020B0300000000000000" pitchFamily="34" charset="-128"/>
                <a:ea typeface="Yu Gothic UI Light" panose="020B0300000000000000" pitchFamily="34" charset="-128"/>
              </a:rPr>
              <a:t>и </a:t>
            </a:r>
            <a:r>
              <a:rPr lang="ru-RU" sz="1600" dirty="0">
                <a:latin typeface="Yu Gothic UI Light" panose="020B0300000000000000" pitchFamily="34" charset="-128"/>
                <a:ea typeface="Yu Gothic UI Light" panose="020B0300000000000000" pitchFamily="34" charset="-128"/>
              </a:rPr>
              <a:t>т.д.</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0082" y="3647210"/>
            <a:ext cx="3103717" cy="206914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104" y="878892"/>
            <a:ext cx="3110696" cy="1761431"/>
          </a:xfrm>
          <a:prstGeom prst="rect">
            <a:avLst/>
          </a:prstGeom>
        </p:spPr>
      </p:pic>
      <p:sp>
        <p:nvSpPr>
          <p:cNvPr id="7" name="Прямоугольник 6"/>
          <p:cNvSpPr/>
          <p:nvPr/>
        </p:nvSpPr>
        <p:spPr>
          <a:xfrm>
            <a:off x="8208226" y="2813395"/>
            <a:ext cx="1428596" cy="369332"/>
          </a:xfrm>
          <a:prstGeom prst="rect">
            <a:avLst/>
          </a:prstGeom>
        </p:spPr>
        <p:txBody>
          <a:bodyPr wrap="none">
            <a:spAutoFit/>
          </a:bodyPr>
          <a:lstStyle/>
          <a:p>
            <a:r>
              <a:rPr lang="ru-RU" dirty="0" err="1" smtClean="0">
                <a:latin typeface="Yu Gothic UI Light" panose="020B0300000000000000" pitchFamily="34" charset="-128"/>
                <a:ea typeface="Yu Gothic UI Light" panose="020B0300000000000000" pitchFamily="34" charset="-128"/>
              </a:rPr>
              <a:t>Перцептрон</a:t>
            </a:r>
            <a:endParaRPr lang="ru-RU" dirty="0"/>
          </a:p>
        </p:txBody>
      </p:sp>
      <p:sp>
        <p:nvSpPr>
          <p:cNvPr id="8" name="Прямоугольник 7"/>
          <p:cNvSpPr/>
          <p:nvPr/>
        </p:nvSpPr>
        <p:spPr>
          <a:xfrm>
            <a:off x="8208226" y="5892876"/>
            <a:ext cx="3308919" cy="369332"/>
          </a:xfrm>
          <a:prstGeom prst="rect">
            <a:avLst/>
          </a:prstGeom>
        </p:spPr>
        <p:txBody>
          <a:bodyPr wrap="none">
            <a:spAutoFit/>
          </a:bodyPr>
          <a:lstStyle/>
          <a:p>
            <a:r>
              <a:rPr lang="ru-RU" dirty="0" smtClean="0">
                <a:latin typeface="Yu Gothic UI Light" panose="020B0300000000000000" pitchFamily="34" charset="-128"/>
                <a:ea typeface="Yu Gothic UI Light" panose="020B0300000000000000" pitchFamily="34" charset="-128"/>
              </a:rPr>
              <a:t>Спортивный </a:t>
            </a:r>
            <a:r>
              <a:rPr lang="ru-RU" dirty="0">
                <a:latin typeface="Yu Gothic UI Light" panose="020B0300000000000000" pitchFamily="34" charset="-128"/>
                <a:ea typeface="Yu Gothic UI Light" panose="020B0300000000000000" pitchFamily="34" charset="-128"/>
              </a:rPr>
              <a:t>автомобиль MGA </a:t>
            </a:r>
            <a:endParaRPr lang="ru-RU" dirty="0"/>
          </a:p>
        </p:txBody>
      </p:sp>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1605" r="2100"/>
          <a:stretch/>
        </p:blipFill>
        <p:spPr>
          <a:xfrm>
            <a:off x="893618" y="4102249"/>
            <a:ext cx="3541700" cy="2038777"/>
          </a:xfrm>
          <a:prstGeom prst="rect">
            <a:avLst/>
          </a:prstGeom>
        </p:spPr>
      </p:pic>
      <p:sp>
        <p:nvSpPr>
          <p:cNvPr id="9" name="Прямоугольник 8"/>
          <p:cNvSpPr/>
          <p:nvPr/>
        </p:nvSpPr>
        <p:spPr>
          <a:xfrm>
            <a:off x="4470118" y="4102250"/>
            <a:ext cx="3745164" cy="2308324"/>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TrueNorth</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err="1" smtClean="0">
                <a:latin typeface="Yu Gothic UI Light" panose="020B0300000000000000" pitchFamily="34" charset="-128"/>
                <a:ea typeface="Yu Gothic UI Light" panose="020B0300000000000000" pitchFamily="34" charset="-128"/>
              </a:rPr>
              <a:t>нейроморфический</a:t>
            </a:r>
            <a:r>
              <a:rPr lang="ru-RU" sz="1600" dirty="0" smtClean="0">
                <a:latin typeface="Yu Gothic UI Light" panose="020B0300000000000000" pitchFamily="34" charset="-128"/>
                <a:ea typeface="Yu Gothic UI Light" panose="020B0300000000000000" pitchFamily="34" charset="-128"/>
              </a:rPr>
              <a:t> процессор </a:t>
            </a:r>
            <a:r>
              <a:rPr lang="en-US" sz="1600" dirty="0" smtClean="0">
                <a:latin typeface="Yu Gothic UI Light" panose="020B0300000000000000" pitchFamily="34" charset="-128"/>
                <a:ea typeface="Yu Gothic UI Light" panose="020B0300000000000000" pitchFamily="34" charset="-128"/>
              </a:rPr>
              <a:t>II</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поколения от </a:t>
            </a:r>
            <a:r>
              <a:rPr lang="ru-RU" sz="1600" dirty="0" smtClean="0">
                <a:latin typeface="Yu Gothic UI Light" panose="020B0300000000000000" pitchFamily="34" charset="-128"/>
                <a:ea typeface="Yu Gothic UI Light" panose="020B0300000000000000" pitchFamily="34" charset="-128"/>
              </a:rPr>
              <a:t>IBM</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2014</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DARPA </a:t>
            </a:r>
            <a:r>
              <a:rPr lang="ru-RU" sz="1600" dirty="0" err="1" smtClean="0">
                <a:latin typeface="Yu Gothic UI Light" panose="020B0300000000000000" pitchFamily="34" charset="-128"/>
                <a:ea typeface="Yu Gothic UI Light" panose="020B0300000000000000" pitchFamily="34" charset="-128"/>
              </a:rPr>
              <a:t>SyNAPSE</a:t>
            </a:r>
            <a:r>
              <a:rPr lang="en-US" sz="1600" dirty="0" smtClean="0">
                <a:latin typeface="Yu Gothic UI Light" panose="020B0300000000000000" pitchFamily="34" charset="-128"/>
                <a:ea typeface="Yu Gothic UI Light" panose="020B0300000000000000" pitchFamily="34" charset="-128"/>
              </a:rPr>
              <a:t>)</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Чип изготовлен </a:t>
            </a:r>
            <a:r>
              <a:rPr lang="ru-RU" sz="1600" dirty="0">
                <a:latin typeface="Yu Gothic UI Light" panose="020B0300000000000000" pitchFamily="34" charset="-128"/>
                <a:ea typeface="Yu Gothic UI Light" panose="020B0300000000000000" pitchFamily="34" charset="-128"/>
              </a:rPr>
              <a:t>по </a:t>
            </a:r>
            <a:r>
              <a:rPr lang="ru-RU" sz="1600" dirty="0" err="1" smtClean="0">
                <a:latin typeface="Yu Gothic UI Light" panose="020B0300000000000000" pitchFamily="34" charset="-128"/>
                <a:ea typeface="Yu Gothic UI Light" panose="020B0300000000000000" pitchFamily="34" charset="-128"/>
              </a:rPr>
              <a:t>по</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техпроцессу 28 </a:t>
            </a:r>
            <a:r>
              <a:rPr lang="ru-RU" sz="1600" dirty="0" err="1">
                <a:latin typeface="Yu Gothic UI Light" panose="020B0300000000000000" pitchFamily="34" charset="-128"/>
                <a:ea typeface="Yu Gothic UI Light" panose="020B0300000000000000" pitchFamily="34" charset="-128"/>
              </a:rPr>
              <a:t>нм</a:t>
            </a:r>
            <a:r>
              <a:rPr lang="ru-RU" sz="1600" dirty="0">
                <a:latin typeface="Yu Gothic UI Light" panose="020B0300000000000000" pitchFamily="34" charset="-128"/>
                <a:ea typeface="Yu Gothic UI Light" panose="020B0300000000000000" pitchFamily="34" charset="-128"/>
              </a:rPr>
              <a:t> на заводе </a:t>
            </a:r>
            <a:r>
              <a:rPr lang="ru-RU" sz="1600" dirty="0" err="1">
                <a:latin typeface="Yu Gothic UI Light" panose="020B0300000000000000" pitchFamily="34" charset="-128"/>
                <a:ea typeface="Yu Gothic UI Light" panose="020B0300000000000000" pitchFamily="34" charset="-128"/>
              </a:rPr>
              <a:t>Samsung</a:t>
            </a:r>
            <a:r>
              <a:rPr lang="ru-RU" sz="1600" dirty="0">
                <a:latin typeface="Yu Gothic UI Light" panose="020B0300000000000000" pitchFamily="34" charset="-128"/>
                <a:ea typeface="Yu Gothic UI Light" panose="020B0300000000000000" pitchFamily="34" charset="-128"/>
              </a:rPr>
              <a:t>. </a:t>
            </a:r>
            <a:r>
              <a:rPr lang="en-US" sz="1600" dirty="0" smtClean="0">
                <a:latin typeface="Yu Gothic UI Light" panose="020B0300000000000000" pitchFamily="34" charset="-128"/>
                <a:ea typeface="Yu Gothic UI Light" panose="020B0300000000000000" pitchFamily="34" charset="-128"/>
              </a:rPr>
              <a:t>C</a:t>
            </a:r>
            <a:r>
              <a:rPr lang="ru-RU" sz="1600" dirty="0" smtClean="0">
                <a:latin typeface="Yu Gothic UI Light" panose="020B0300000000000000" pitchFamily="34" charset="-128"/>
                <a:ea typeface="Yu Gothic UI Light" panose="020B0300000000000000" pitchFamily="34" charset="-128"/>
              </a:rPr>
              <a:t>одержит </a:t>
            </a:r>
            <a:r>
              <a:rPr lang="ru-RU" sz="1600" dirty="0">
                <a:latin typeface="Yu Gothic UI Light" panose="020B0300000000000000" pitchFamily="34" charset="-128"/>
                <a:ea typeface="Yu Gothic UI Light" panose="020B0300000000000000" pitchFamily="34" charset="-128"/>
              </a:rPr>
              <a:t>5.4 </a:t>
            </a:r>
            <a:r>
              <a:rPr lang="ru-RU" sz="1600" dirty="0" smtClean="0">
                <a:latin typeface="Yu Gothic UI Light" panose="020B0300000000000000" pitchFamily="34" charset="-128"/>
                <a:ea typeface="Yu Gothic UI Light" panose="020B0300000000000000" pitchFamily="34" charset="-128"/>
              </a:rPr>
              <a:t>млрд транзисторов, что обеспечивает </a:t>
            </a:r>
            <a:r>
              <a:rPr lang="ru-RU" sz="1600" dirty="0">
                <a:latin typeface="Yu Gothic UI Light" panose="020B0300000000000000" pitchFamily="34" charset="-128"/>
                <a:ea typeface="Yu Gothic UI Light" panose="020B0300000000000000" pitchFamily="34" charset="-128"/>
              </a:rPr>
              <a:t>один миллион эмулируемых «нейронов», 256 миллионов эмулируемых связей между нейронами — «синапсов».</a:t>
            </a:r>
          </a:p>
        </p:txBody>
      </p:sp>
    </p:spTree>
    <p:extLst>
      <p:ext uri="{BB962C8B-B14F-4D97-AF65-F5344CB8AC3E}">
        <p14:creationId xmlns:p14="http://schemas.microsoft.com/office/powerpoint/2010/main" val="8748744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кибернетика</a:t>
            </a:r>
            <a:endParaRPr lang="ru-RU"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3895" b="1844"/>
          <a:stretch/>
        </p:blipFill>
        <p:spPr>
          <a:xfrm>
            <a:off x="838200" y="878890"/>
            <a:ext cx="7214755" cy="4148481"/>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5266" y="878892"/>
            <a:ext cx="2768534" cy="4148479"/>
          </a:xfrm>
          <a:prstGeom prst="rect">
            <a:avLst/>
          </a:prstGeom>
        </p:spPr>
      </p:pic>
      <p:sp>
        <p:nvSpPr>
          <p:cNvPr id="8" name="Прямоугольник 7"/>
          <p:cNvSpPr/>
          <p:nvPr/>
        </p:nvSpPr>
        <p:spPr>
          <a:xfrm>
            <a:off x="838200" y="5145160"/>
            <a:ext cx="10515600" cy="1323439"/>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Норберт</a:t>
            </a:r>
            <a:r>
              <a:rPr lang="ru-RU" sz="1600" dirty="0">
                <a:latin typeface="Yu Gothic UI Light" panose="020B0300000000000000" pitchFamily="34" charset="-128"/>
                <a:ea typeface="Yu Gothic UI Light" panose="020B0300000000000000" pitchFamily="34" charset="-128"/>
              </a:rPr>
              <a:t> Винер (</a:t>
            </a:r>
            <a:r>
              <a:rPr lang="ru-RU" sz="1600" dirty="0" smtClean="0">
                <a:latin typeface="Yu Gothic UI Light" panose="020B0300000000000000" pitchFamily="34" charset="-128"/>
                <a:ea typeface="Yu Gothic UI Light" panose="020B0300000000000000" pitchFamily="34" charset="-128"/>
              </a:rPr>
              <a:t>1894—1964) </a:t>
            </a:r>
            <a:r>
              <a:rPr lang="ru-RU" sz="1600" dirty="0">
                <a:latin typeface="Yu Gothic UI Light" panose="020B0300000000000000" pitchFamily="34" charset="-128"/>
                <a:ea typeface="Yu Gothic UI Light" panose="020B0300000000000000" pitchFamily="34" charset="-128"/>
              </a:rPr>
              <a:t>— американский учёный, </a:t>
            </a:r>
            <a:r>
              <a:rPr lang="ru-RU" sz="1600" dirty="0" smtClean="0">
                <a:latin typeface="Yu Gothic UI Light" panose="020B0300000000000000" pitchFamily="34" charset="-128"/>
                <a:ea typeface="Yu Gothic UI Light" panose="020B0300000000000000" pitchFamily="34" charset="-128"/>
              </a:rPr>
              <a:t>математик </a:t>
            </a:r>
            <a:r>
              <a:rPr lang="ru-RU" sz="1600" dirty="0">
                <a:latin typeface="Yu Gothic UI Light" panose="020B0300000000000000" pitchFamily="34" charset="-128"/>
                <a:ea typeface="Yu Gothic UI Light" panose="020B0300000000000000" pitchFamily="34" charset="-128"/>
              </a:rPr>
              <a:t>и философ, основоположник кибернетики и теории </a:t>
            </a:r>
            <a:r>
              <a:rPr lang="ru-RU" sz="1600" dirty="0" smtClean="0">
                <a:latin typeface="Yu Gothic UI Light" panose="020B0300000000000000" pitchFamily="34" charset="-128"/>
                <a:ea typeface="Yu Gothic UI Light" panose="020B0300000000000000" pitchFamily="34" charset="-128"/>
              </a:rPr>
              <a:t>ИИ. Термин </a:t>
            </a:r>
            <a:r>
              <a:rPr lang="ru-RU" sz="1600" dirty="0">
                <a:latin typeface="Yu Gothic UI Light" panose="020B0300000000000000" pitchFamily="34" charset="-128"/>
                <a:ea typeface="Yu Gothic UI Light" panose="020B0300000000000000" pitchFamily="34" charset="-128"/>
              </a:rPr>
              <a:t>«кибернетика» изначально ввёл в научный оборот </a:t>
            </a:r>
            <a:r>
              <a:rPr lang="ru-RU" sz="1600" dirty="0" smtClean="0">
                <a:latin typeface="Yu Gothic UI Light" panose="020B0300000000000000" pitchFamily="34" charset="-128"/>
                <a:ea typeface="Yu Gothic UI Light" panose="020B0300000000000000" pitchFamily="34" charset="-128"/>
              </a:rPr>
              <a:t>А.-М. Ампер</a:t>
            </a:r>
            <a:r>
              <a:rPr lang="ru-RU" sz="1600" dirty="0">
                <a:latin typeface="Yu Gothic UI Light" panose="020B0300000000000000" pitchFamily="34" charset="-128"/>
                <a:ea typeface="Yu Gothic UI Light" panose="020B0300000000000000" pitchFamily="34" charset="-128"/>
              </a:rPr>
              <a:t>, который </a:t>
            </a:r>
            <a:r>
              <a:rPr lang="ru-RU" sz="1600" dirty="0" smtClean="0">
                <a:latin typeface="Yu Gothic UI Light" panose="020B0300000000000000" pitchFamily="34" charset="-128"/>
                <a:ea typeface="Yu Gothic UI Light" panose="020B0300000000000000" pitchFamily="34" charset="-128"/>
              </a:rPr>
              <a:t>определил </a:t>
            </a:r>
            <a:r>
              <a:rPr lang="ru-RU" sz="1600" dirty="0">
                <a:latin typeface="Yu Gothic UI Light" panose="020B0300000000000000" pitchFamily="34" charset="-128"/>
                <a:ea typeface="Yu Gothic UI Light" panose="020B0300000000000000" pitchFamily="34" charset="-128"/>
              </a:rPr>
              <a:t>кибернетику как науку об управлении государством, которая должна обеспечить гражданам разнообразные </a:t>
            </a:r>
            <a:r>
              <a:rPr lang="ru-RU" sz="1600" dirty="0" smtClean="0">
                <a:latin typeface="Yu Gothic UI Light" panose="020B0300000000000000" pitchFamily="34" charset="-128"/>
                <a:ea typeface="Yu Gothic UI Light" panose="020B0300000000000000" pitchFamily="34" charset="-128"/>
              </a:rPr>
              <a:t>блага (Опыт </a:t>
            </a:r>
            <a:r>
              <a:rPr lang="ru-RU" sz="1600" dirty="0">
                <a:latin typeface="Yu Gothic UI Light" panose="020B0300000000000000" pitchFamily="34" charset="-128"/>
                <a:ea typeface="Yu Gothic UI Light" panose="020B0300000000000000" pitchFamily="34" charset="-128"/>
              </a:rPr>
              <a:t>о философии </a:t>
            </a:r>
            <a:r>
              <a:rPr lang="ru-RU" sz="1600" dirty="0" smtClean="0">
                <a:latin typeface="Yu Gothic UI Light" panose="020B0300000000000000" pitchFamily="34" charset="-128"/>
                <a:ea typeface="Yu Gothic UI Light" panose="020B0300000000000000" pitchFamily="34" charset="-128"/>
              </a:rPr>
              <a:t>наук, 1834—1843). </a:t>
            </a:r>
            <a:r>
              <a:rPr lang="ru-RU" sz="1600" dirty="0">
                <a:latin typeface="Yu Gothic UI Light" panose="020B0300000000000000" pitchFamily="34" charset="-128"/>
                <a:ea typeface="Yu Gothic UI Light" panose="020B0300000000000000" pitchFamily="34" charset="-128"/>
              </a:rPr>
              <a:t>В современном </a:t>
            </a:r>
            <a:r>
              <a:rPr lang="ru-RU" sz="1600" dirty="0" smtClean="0">
                <a:latin typeface="Yu Gothic UI Light" panose="020B0300000000000000" pitchFamily="34" charset="-128"/>
                <a:ea typeface="Yu Gothic UI Light" panose="020B0300000000000000" pitchFamily="34" charset="-128"/>
              </a:rPr>
              <a:t>кибернетика это </a:t>
            </a:r>
            <a:r>
              <a:rPr lang="ru-RU" sz="1600" dirty="0">
                <a:latin typeface="Yu Gothic UI Light" panose="020B0300000000000000" pitchFamily="34" charset="-128"/>
                <a:ea typeface="Yu Gothic UI Light" panose="020B0300000000000000" pitchFamily="34" charset="-128"/>
              </a:rPr>
              <a:t>наука об общих закономерностях процессов управления и передачи информации в машинах, живых организмах и </a:t>
            </a:r>
            <a:r>
              <a:rPr lang="ru-RU" sz="1600" dirty="0" smtClean="0">
                <a:latin typeface="Yu Gothic UI Light" panose="020B0300000000000000" pitchFamily="34" charset="-128"/>
                <a:ea typeface="Yu Gothic UI Light" panose="020B0300000000000000" pitchFamily="34" charset="-128"/>
              </a:rPr>
              <a:t>обществе (Винером, 1948).</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014792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Немного личного</a:t>
            </a:r>
            <a:endParaRPr lang="ru-RU" dirty="0"/>
          </a:p>
        </p:txBody>
      </p:sp>
      <p:sp>
        <p:nvSpPr>
          <p:cNvPr id="3" name="Объект 2"/>
          <p:cNvSpPr>
            <a:spLocks noGrp="1"/>
          </p:cNvSpPr>
          <p:nvPr>
            <p:ph idx="1"/>
          </p:nvPr>
        </p:nvSpPr>
        <p:spPr>
          <a:xfrm>
            <a:off x="838200" y="1047173"/>
            <a:ext cx="10515600" cy="2468896"/>
          </a:xfrm>
        </p:spPr>
        <p:txBody>
          <a:bodyPr>
            <a:normAutofit/>
          </a:bodyPr>
          <a:lstStyle/>
          <a:p>
            <a:pPr marL="0" indent="363538" fontAlgn="t">
              <a:buNone/>
            </a:pPr>
            <a:r>
              <a:rPr lang="ru-RU" sz="1600" dirty="0" smtClean="0"/>
              <a:t>«…Посыпались </a:t>
            </a:r>
            <a:r>
              <a:rPr lang="ru-RU" sz="1600" dirty="0"/>
              <a:t>частые звенящие удары —</a:t>
            </a:r>
            <a:r>
              <a:rPr lang="ru-RU" sz="1600" dirty="0" smtClean="0"/>
              <a:t> </a:t>
            </a:r>
            <a:r>
              <a:rPr lang="ru-RU" sz="1600" dirty="0"/>
              <a:t>планетарные моторы заработали автоматически, когда управлявшая кораблем электронная машина почувствовала впереди огромное скопление материи. «Тантра» принялась раскачиваться. Как ни замедлял свой ход звездолет, но люди в посту управления начали терять сознание. Ингрид упала на колени. Пел Лин в своем кресле старался поднять налившуюся свинцом голову, </a:t>
            </a:r>
            <a:r>
              <a:rPr lang="ru-RU" sz="1600" dirty="0" err="1"/>
              <a:t>Кэй</a:t>
            </a:r>
            <a:r>
              <a:rPr lang="ru-RU" sz="1600" dirty="0"/>
              <a:t> Бэр ощутил бессмысленный, животный страх и детскую беспомощность.</a:t>
            </a:r>
          </a:p>
          <a:p>
            <a:pPr marL="0" indent="363538" fontAlgn="t">
              <a:buNone/>
            </a:pPr>
            <a:r>
              <a:rPr lang="ru-RU" sz="1600" dirty="0"/>
              <a:t>Удары двигателей зачастили и перешли в непрерывный гром. Электронный «мозг» корабля вел борьбу вместо своих полубесчувственных хозяев, по-своему могучий, но недалекий, так как не мог предвидеть сложных последствий и придумать выход из исключительных </a:t>
            </a:r>
            <a:r>
              <a:rPr lang="ru-RU" sz="1600" dirty="0" smtClean="0"/>
              <a:t>случаев».</a:t>
            </a:r>
          </a:p>
          <a:p>
            <a:pPr marL="0" indent="0" algn="r" fontAlgn="t">
              <a:buNone/>
            </a:pPr>
            <a:r>
              <a:rPr lang="ru-RU" sz="1400" dirty="0" smtClean="0"/>
              <a:t>И.А. Ефремов. Туманность Андромеды</a:t>
            </a:r>
            <a:endParaRPr lang="ru-RU" sz="1400" dirty="0"/>
          </a:p>
          <a:p>
            <a:endParaRPr lang="ru-RU" sz="16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20211"/>
            <a:ext cx="4077704" cy="2962707"/>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833" y="3516069"/>
            <a:ext cx="5864967" cy="2966849"/>
          </a:xfrm>
          <a:prstGeom prst="rect">
            <a:avLst/>
          </a:prstGeom>
        </p:spPr>
      </p:pic>
    </p:spTree>
    <p:extLst>
      <p:ext uri="{BB962C8B-B14F-4D97-AF65-F5344CB8AC3E}">
        <p14:creationId xmlns:p14="http://schemas.microsoft.com/office/powerpoint/2010/main" val="16726780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Коннекционизм</a:t>
            </a:r>
            <a:r>
              <a:rPr lang="ru-RU" dirty="0" smtClean="0"/>
              <a:t>, нейронные сети и </a:t>
            </a:r>
            <a:r>
              <a:rPr lang="ru-RU" dirty="0" err="1" smtClean="0"/>
              <a:t>марвин</a:t>
            </a:r>
            <a:r>
              <a:rPr lang="ru-RU" dirty="0" smtClean="0"/>
              <a:t> </a:t>
            </a:r>
            <a:r>
              <a:rPr lang="ru-RU" dirty="0" err="1" smtClean="0"/>
              <a:t>мински</a:t>
            </a:r>
            <a:endParaRPr lang="ru-RU" dirty="0"/>
          </a:p>
        </p:txBody>
      </p:sp>
      <p:sp>
        <p:nvSpPr>
          <p:cNvPr id="3" name="Объект 2"/>
          <p:cNvSpPr>
            <a:spLocks noGrp="1"/>
          </p:cNvSpPr>
          <p:nvPr>
            <p:ph idx="1"/>
          </p:nvPr>
        </p:nvSpPr>
        <p:spPr>
          <a:xfrm>
            <a:off x="838199" y="1015133"/>
            <a:ext cx="7266710" cy="5396057"/>
          </a:xfrm>
        </p:spPr>
        <p:txBody>
          <a:bodyPr>
            <a:noAutofit/>
          </a:bodyPr>
          <a:lstStyle/>
          <a:p>
            <a:pPr marL="0" indent="363538">
              <a:spcBef>
                <a:spcPts val="0"/>
              </a:spcBef>
              <a:buNone/>
            </a:pPr>
            <a:r>
              <a:rPr lang="ru-RU" sz="1600" dirty="0" err="1" smtClean="0"/>
              <a:t>Марвин</a:t>
            </a:r>
            <a:r>
              <a:rPr lang="ru-RU" sz="1600" dirty="0" smtClean="0"/>
              <a:t> </a:t>
            </a:r>
            <a:r>
              <a:rPr lang="ru-RU" sz="1600" dirty="0"/>
              <a:t>Ли </a:t>
            </a:r>
            <a:r>
              <a:rPr lang="ru-RU" sz="1600" dirty="0" smtClean="0"/>
              <a:t>Минский (1927—2016</a:t>
            </a:r>
            <a:r>
              <a:rPr lang="ru-RU" sz="1600" dirty="0"/>
              <a:t>) — американский учёный в области </a:t>
            </a:r>
            <a:r>
              <a:rPr lang="ru-RU" sz="1600" dirty="0" smtClean="0"/>
              <a:t>ИИ, </a:t>
            </a:r>
            <a:r>
              <a:rPr lang="ru-RU" sz="1600" dirty="0" err="1"/>
              <a:t>сооснователь</a:t>
            </a:r>
            <a:r>
              <a:rPr lang="ru-RU" sz="1600" dirty="0"/>
              <a:t> Лаборатории </a:t>
            </a:r>
            <a:r>
              <a:rPr lang="ru-RU" sz="1600" dirty="0" smtClean="0"/>
              <a:t>ИИ </a:t>
            </a:r>
            <a:r>
              <a:rPr lang="ru-RU" sz="1600" dirty="0"/>
              <a:t>в </a:t>
            </a:r>
            <a:r>
              <a:rPr lang="en-US" sz="1600" dirty="0" smtClean="0"/>
              <a:t>MIT</a:t>
            </a:r>
            <a:r>
              <a:rPr lang="ru-RU" sz="1600" dirty="0" smtClean="0"/>
              <a:t>. В </a:t>
            </a:r>
            <a:r>
              <a:rPr lang="ru-RU" sz="1600" dirty="0"/>
              <a:t>1951 году сконструировал первую обучающуюся машину со случайно связанной </a:t>
            </a:r>
            <a:r>
              <a:rPr lang="ru-RU" sz="1600" dirty="0" err="1"/>
              <a:t>нейросетью</a:t>
            </a:r>
            <a:r>
              <a:rPr lang="ru-RU" sz="1600" dirty="0"/>
              <a:t> — SNARC</a:t>
            </a:r>
            <a:r>
              <a:rPr lang="ru-RU" sz="1600" dirty="0" smtClean="0"/>
              <a:t>.</a:t>
            </a:r>
            <a:r>
              <a:rPr lang="en-US" sz="1600" dirty="0" smtClean="0"/>
              <a:t> </a:t>
            </a:r>
            <a:r>
              <a:rPr lang="ru-RU" sz="1600" dirty="0" smtClean="0"/>
              <a:t>Автор книги </a:t>
            </a:r>
            <a:r>
              <a:rPr lang="ru-RU" sz="1600" dirty="0"/>
              <a:t>«</a:t>
            </a:r>
            <a:r>
              <a:rPr lang="ru-RU" sz="1600" dirty="0" err="1" smtClean="0"/>
              <a:t>Пер</a:t>
            </a:r>
            <a:r>
              <a:rPr lang="ru-RU" sz="1600" dirty="0" err="1"/>
              <a:t>ц</a:t>
            </a:r>
            <a:r>
              <a:rPr lang="ru-RU" sz="1600" dirty="0" err="1" smtClean="0"/>
              <a:t>ептроны</a:t>
            </a:r>
            <a:r>
              <a:rPr lang="ru-RU" sz="1600" dirty="0"/>
              <a:t>» (с </a:t>
            </a:r>
            <a:r>
              <a:rPr lang="ru-RU" sz="1600" dirty="0" err="1" smtClean="0"/>
              <a:t>С</a:t>
            </a:r>
            <a:r>
              <a:rPr lang="ru-RU" sz="1600" dirty="0" smtClean="0"/>
              <a:t>. </a:t>
            </a:r>
            <a:r>
              <a:rPr lang="ru-RU" sz="1600" dirty="0" err="1"/>
              <a:t>Папертом</a:t>
            </a:r>
            <a:r>
              <a:rPr lang="ru-RU" sz="1600" dirty="0"/>
              <a:t>), </a:t>
            </a:r>
            <a:r>
              <a:rPr lang="ru-RU" sz="1600" dirty="0" smtClean="0"/>
              <a:t>ставшей </a:t>
            </a:r>
            <a:r>
              <a:rPr lang="ru-RU" sz="1600" dirty="0"/>
              <a:t>фундаментальной </a:t>
            </a:r>
            <a:r>
              <a:rPr lang="ru-RU" sz="1600" dirty="0" smtClean="0"/>
              <a:t>базой </a:t>
            </a:r>
            <a:r>
              <a:rPr lang="ru-RU" sz="1600" dirty="0"/>
              <a:t>для последующих разработок в области искусственных нейронных сетей. Содержащаяся в книге критика исследований в этой области </a:t>
            </a:r>
            <a:r>
              <a:rPr lang="ru-RU" sz="1600" dirty="0" smtClean="0"/>
              <a:t>считается </a:t>
            </a:r>
            <a:r>
              <a:rPr lang="ru-RU" sz="1600" dirty="0"/>
              <a:t>причиной утраты интереса к искусственным нейронным сетям в академических статьях 1970-х </a:t>
            </a:r>
            <a:r>
              <a:rPr lang="ru-RU" sz="1600" dirty="0" smtClean="0"/>
              <a:t>годов.</a:t>
            </a:r>
            <a:endParaRPr lang="ru-RU" sz="1600" dirty="0"/>
          </a:p>
          <a:p>
            <a:pPr marL="0" indent="363538">
              <a:spcBef>
                <a:spcPts val="0"/>
              </a:spcBef>
              <a:buNone/>
            </a:pPr>
            <a:r>
              <a:rPr lang="ru-RU" sz="1600" dirty="0" smtClean="0"/>
              <a:t>Существует </a:t>
            </a:r>
            <a:r>
              <a:rPr lang="ru-RU" sz="1600" dirty="0"/>
              <a:t>«</a:t>
            </a:r>
            <a:r>
              <a:rPr lang="ru-RU" sz="1600" dirty="0" err="1"/>
              <a:t>коан</a:t>
            </a:r>
            <a:r>
              <a:rPr lang="ru-RU" sz="1600" dirty="0"/>
              <a:t>» о </a:t>
            </a:r>
            <a:r>
              <a:rPr lang="ru-RU" sz="1600" dirty="0" err="1"/>
              <a:t>Марвине</a:t>
            </a:r>
            <a:r>
              <a:rPr lang="ru-RU" sz="1600" dirty="0"/>
              <a:t> Минском, приписываемый его ученику Дэнни </a:t>
            </a:r>
            <a:r>
              <a:rPr lang="ru-RU" sz="1600" dirty="0" err="1"/>
              <a:t>Хиллису</a:t>
            </a:r>
            <a:r>
              <a:rPr lang="ru-RU" sz="1600" dirty="0"/>
              <a:t>:</a:t>
            </a:r>
          </a:p>
          <a:p>
            <a:pPr marL="0" indent="363538">
              <a:spcBef>
                <a:spcPts val="0"/>
              </a:spcBef>
              <a:buNone/>
            </a:pPr>
            <a:r>
              <a:rPr lang="ru-RU" sz="1600" dirty="0" smtClean="0"/>
              <a:t>Однажды</a:t>
            </a:r>
            <a:r>
              <a:rPr lang="ru-RU" sz="1600" dirty="0"/>
              <a:t>, когда </a:t>
            </a:r>
            <a:r>
              <a:rPr lang="ru-RU" sz="1600" dirty="0" err="1"/>
              <a:t>Сассмен</a:t>
            </a:r>
            <a:r>
              <a:rPr lang="ru-RU" sz="1600" dirty="0"/>
              <a:t> был ещё стажёром, к нему зашёл Минский и застал его в момент отладки очередной программы для PDP-6.</a:t>
            </a:r>
          </a:p>
          <a:p>
            <a:pPr marL="0" indent="363538">
              <a:spcBef>
                <a:spcPts val="0"/>
              </a:spcBef>
              <a:buNone/>
            </a:pPr>
            <a:r>
              <a:rPr lang="ru-RU" sz="1600" dirty="0"/>
              <a:t>— Что ты делаешь? — спросил Минский.</a:t>
            </a:r>
          </a:p>
          <a:p>
            <a:pPr marL="0" indent="363538">
              <a:spcBef>
                <a:spcPts val="0"/>
              </a:spcBef>
              <a:buNone/>
            </a:pPr>
            <a:r>
              <a:rPr lang="ru-RU" sz="1600" dirty="0"/>
              <a:t>— Обучаю случайно связанную </a:t>
            </a:r>
            <a:r>
              <a:rPr lang="ru-RU" sz="1600" dirty="0" err="1"/>
              <a:t>нейросеть</a:t>
            </a:r>
            <a:r>
              <a:rPr lang="ru-RU" sz="1600" dirty="0"/>
              <a:t> играть в крестики-нолики, — ответил </a:t>
            </a:r>
            <a:r>
              <a:rPr lang="ru-RU" sz="1600" dirty="0" err="1"/>
              <a:t>Сассмен</a:t>
            </a:r>
            <a:r>
              <a:rPr lang="ru-RU" sz="1600" dirty="0"/>
              <a:t>.</a:t>
            </a:r>
          </a:p>
          <a:p>
            <a:pPr marL="0" indent="363538">
              <a:spcBef>
                <a:spcPts val="0"/>
              </a:spcBef>
              <a:buNone/>
            </a:pPr>
            <a:r>
              <a:rPr lang="ru-RU" sz="1600" dirty="0"/>
              <a:t>— А почему случайно связанную? — спросил Минский.</a:t>
            </a:r>
          </a:p>
          <a:p>
            <a:pPr marL="0" indent="363538">
              <a:spcBef>
                <a:spcPts val="0"/>
              </a:spcBef>
              <a:buNone/>
            </a:pPr>
            <a:r>
              <a:rPr lang="ru-RU" sz="1600" dirty="0"/>
              <a:t>— Не хочу, чтобы у неё было заложенное заранее мнение о том, как играть, — сказал </a:t>
            </a:r>
            <a:r>
              <a:rPr lang="ru-RU" sz="1600" dirty="0" err="1"/>
              <a:t>Сассмен</a:t>
            </a:r>
            <a:r>
              <a:rPr lang="ru-RU" sz="1600" dirty="0"/>
              <a:t>.</a:t>
            </a:r>
          </a:p>
          <a:p>
            <a:pPr marL="0" indent="363538">
              <a:spcBef>
                <a:spcPts val="0"/>
              </a:spcBef>
              <a:buNone/>
            </a:pPr>
            <a:r>
              <a:rPr lang="ru-RU" sz="1600" dirty="0"/>
              <a:t>Минский закрыл глаза.</a:t>
            </a:r>
          </a:p>
          <a:p>
            <a:pPr marL="0" indent="363538">
              <a:spcBef>
                <a:spcPts val="0"/>
              </a:spcBef>
              <a:buNone/>
            </a:pPr>
            <a:r>
              <a:rPr lang="ru-RU" sz="1600" dirty="0"/>
              <a:t> — Зачем ты закрыл глаза? — спросил </a:t>
            </a:r>
            <a:r>
              <a:rPr lang="ru-RU" sz="1600" dirty="0" err="1"/>
              <a:t>Сассмен</a:t>
            </a:r>
            <a:r>
              <a:rPr lang="ru-RU" sz="1600" dirty="0"/>
              <a:t> учителя.</a:t>
            </a:r>
          </a:p>
          <a:p>
            <a:pPr marL="0" indent="363538">
              <a:spcBef>
                <a:spcPts val="0"/>
              </a:spcBef>
              <a:buNone/>
            </a:pPr>
            <a:r>
              <a:rPr lang="ru-RU" sz="1600" dirty="0"/>
              <a:t> — Чтобы комната стала пустой.</a:t>
            </a:r>
          </a:p>
          <a:p>
            <a:pPr marL="0" indent="363538">
              <a:spcBef>
                <a:spcPts val="0"/>
              </a:spcBef>
              <a:buNone/>
            </a:pPr>
            <a:r>
              <a:rPr lang="ru-RU" sz="1600" dirty="0"/>
              <a:t>Тут </a:t>
            </a:r>
            <a:r>
              <a:rPr lang="ru-RU" sz="1600" dirty="0" err="1"/>
              <a:t>Сассмен</a:t>
            </a:r>
            <a:r>
              <a:rPr lang="ru-RU" sz="1600" dirty="0"/>
              <a:t> стал просветлённым</a:t>
            </a:r>
            <a:r>
              <a:rPr lang="ru-RU" sz="1600" dirty="0" smtClean="0"/>
              <a:t>. «</a:t>
            </a:r>
            <a:r>
              <a:rPr lang="ru-RU" sz="1600" dirty="0"/>
              <a:t>На самом деле я имел в виду следующее: если </a:t>
            </a:r>
            <a:r>
              <a:rPr lang="ru-RU" sz="1600" dirty="0" err="1"/>
              <a:t>нейросеть</a:t>
            </a:r>
            <a:r>
              <a:rPr lang="ru-RU" sz="1600" dirty="0"/>
              <a:t> случайно связана, это не избавляет её от заранее составленного мнения о том, как играть, просто вам оно будет неизвестно</a:t>
            </a:r>
            <a:r>
              <a:rPr lang="ru-RU" sz="1600" dirty="0" smtClean="0"/>
              <a:t>».</a:t>
            </a:r>
            <a:endParaRPr lang="ru-RU" sz="16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5569" y="3671233"/>
            <a:ext cx="3135549" cy="2063191"/>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569" y="1015135"/>
            <a:ext cx="3135549" cy="2081356"/>
          </a:xfrm>
          <a:prstGeom prst="rect">
            <a:avLst/>
          </a:prstGeom>
        </p:spPr>
      </p:pic>
      <p:sp>
        <p:nvSpPr>
          <p:cNvPr id="7" name="Прямоугольник 6"/>
          <p:cNvSpPr/>
          <p:nvPr/>
        </p:nvSpPr>
        <p:spPr>
          <a:xfrm>
            <a:off x="8235569" y="3096491"/>
            <a:ext cx="2117887" cy="338554"/>
          </a:xfrm>
          <a:prstGeom prst="rect">
            <a:avLst/>
          </a:prstGeom>
        </p:spPr>
        <p:txBody>
          <a:bodyPr wrap="none">
            <a:spAutoFit/>
          </a:bodyPr>
          <a:lstStyle/>
          <a:p>
            <a:r>
              <a:rPr lang="ru-RU" sz="1600" dirty="0" err="1">
                <a:latin typeface="Yu Gothic UI Light" panose="020B0300000000000000" pitchFamily="34" charset="-128"/>
                <a:ea typeface="Yu Gothic UI Light" panose="020B0300000000000000" pitchFamily="34" charset="-128"/>
              </a:rPr>
              <a:t>Марвин</a:t>
            </a:r>
            <a:r>
              <a:rPr lang="ru-RU" sz="1600" dirty="0">
                <a:latin typeface="Yu Gothic UI Light" panose="020B0300000000000000" pitchFamily="34" charset="-128"/>
                <a:ea typeface="Yu Gothic UI Light" panose="020B0300000000000000" pitchFamily="34" charset="-128"/>
              </a:rPr>
              <a:t> Ли Минский </a:t>
            </a:r>
          </a:p>
        </p:txBody>
      </p:sp>
      <p:sp>
        <p:nvSpPr>
          <p:cNvPr id="8" name="Прямоугольник 7"/>
          <p:cNvSpPr/>
          <p:nvPr/>
        </p:nvSpPr>
        <p:spPr>
          <a:xfrm>
            <a:off x="8235569" y="5734424"/>
            <a:ext cx="633507" cy="338554"/>
          </a:xfrm>
          <a:prstGeom prst="rect">
            <a:avLst/>
          </a:prstGeom>
        </p:spPr>
        <p:txBody>
          <a:bodyPr wrap="none">
            <a:spAutoFit/>
          </a:bodyPr>
          <a:lstStyle/>
          <a:p>
            <a:r>
              <a:rPr lang="ru-RU" sz="1600" dirty="0" err="1" smtClean="0">
                <a:latin typeface="Yu Gothic UI Light" panose="020B0300000000000000" pitchFamily="34" charset="-128"/>
                <a:ea typeface="Yu Gothic UI Light" panose="020B0300000000000000" pitchFamily="34" charset="-128"/>
              </a:rPr>
              <a:t>Упс</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17801046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Нейронные сети и Развлечения</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47614"/>
            <a:ext cx="2415906" cy="2415906"/>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3068" b="6473"/>
          <a:stretch/>
        </p:blipFill>
        <p:spPr>
          <a:xfrm>
            <a:off x="841311" y="1047750"/>
            <a:ext cx="2412711" cy="2466052"/>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293" y="1037347"/>
            <a:ext cx="3877754" cy="5115771"/>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8318" y="1047750"/>
            <a:ext cx="3335482" cy="5115770"/>
          </a:xfrm>
          <a:prstGeom prst="rect">
            <a:avLst/>
          </a:prstGeom>
        </p:spPr>
      </p:pic>
    </p:spTree>
    <p:extLst>
      <p:ext uri="{BB962C8B-B14F-4D97-AF65-F5344CB8AC3E}">
        <p14:creationId xmlns:p14="http://schemas.microsoft.com/office/powerpoint/2010/main" val="3869862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Фальшивые сенсации и их разоблачение</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1960" y="917863"/>
            <a:ext cx="4561609" cy="2551042"/>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b="38133"/>
          <a:stretch/>
        </p:blipFill>
        <p:spPr>
          <a:xfrm>
            <a:off x="838200" y="917863"/>
            <a:ext cx="5116385" cy="2677392"/>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b="16216"/>
          <a:stretch/>
        </p:blipFill>
        <p:spPr>
          <a:xfrm>
            <a:off x="838199" y="3803074"/>
            <a:ext cx="5119927" cy="2254826"/>
          </a:xfrm>
          <a:prstGeom prst="rect">
            <a:avLst/>
          </a:prstGeom>
        </p:spPr>
      </p:pic>
      <p:pic>
        <p:nvPicPr>
          <p:cNvPr id="8" name="Рисунок 7"/>
          <p:cNvPicPr>
            <a:picLocks noChangeAspect="1"/>
          </p:cNvPicPr>
          <p:nvPr/>
        </p:nvPicPr>
        <p:blipFill rotWithShape="1">
          <a:blip r:embed="rId5">
            <a:extLst>
              <a:ext uri="{28A0092B-C50C-407E-A947-70E740481C1C}">
                <a14:useLocalDpi xmlns:a14="http://schemas.microsoft.com/office/drawing/2010/main" val="0"/>
              </a:ext>
            </a:extLst>
          </a:blip>
          <a:srcRect l="1013" r="9933"/>
          <a:stretch/>
        </p:blipFill>
        <p:spPr>
          <a:xfrm>
            <a:off x="6441960" y="3594184"/>
            <a:ext cx="4561609" cy="2487239"/>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9783" y="1979469"/>
            <a:ext cx="2392433" cy="2951018"/>
          </a:xfrm>
          <a:prstGeom prst="rect">
            <a:avLst/>
          </a:prstGeom>
        </p:spPr>
      </p:pic>
    </p:spTree>
    <p:extLst>
      <p:ext uri="{BB962C8B-B14F-4D97-AF65-F5344CB8AC3E}">
        <p14:creationId xmlns:p14="http://schemas.microsoft.com/office/powerpoint/2010/main" val="14352585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Го</a:t>
            </a:r>
            <a:endParaRPr lang="ru-RU"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2393" b="17355"/>
          <a:stretch/>
        </p:blipFill>
        <p:spPr>
          <a:xfrm>
            <a:off x="836508" y="878891"/>
            <a:ext cx="2144516" cy="2581485"/>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507" y="5227260"/>
            <a:ext cx="2139775" cy="632762"/>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1273" y="3624517"/>
            <a:ext cx="2252527" cy="2235505"/>
          </a:xfrm>
          <a:prstGeom prst="rect">
            <a:avLst/>
          </a:prstGeom>
        </p:spPr>
      </p:pic>
      <p:sp>
        <p:nvSpPr>
          <p:cNvPr id="9" name="Прямоугольник 8"/>
          <p:cNvSpPr/>
          <p:nvPr/>
        </p:nvSpPr>
        <p:spPr>
          <a:xfrm>
            <a:off x="9110636" y="5860022"/>
            <a:ext cx="2243164"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Ходы 100—165 </a:t>
            </a:r>
            <a:r>
              <a:rPr lang="ru-RU" sz="1600" dirty="0" smtClean="0">
                <a:latin typeface="Yu Gothic UI Light" panose="020B0300000000000000" pitchFamily="34" charset="-128"/>
                <a:ea typeface="Yu Gothic UI Light" panose="020B0300000000000000" pitchFamily="34" charset="-128"/>
              </a:rPr>
              <a:t>4-й </a:t>
            </a:r>
            <a:r>
              <a:rPr lang="ru-RU" sz="1600" dirty="0">
                <a:latin typeface="Yu Gothic UI Light" panose="020B0300000000000000" pitchFamily="34" charset="-128"/>
                <a:ea typeface="Yu Gothic UI Light" panose="020B0300000000000000" pitchFamily="34" charset="-128"/>
              </a:rPr>
              <a:t>партии </a:t>
            </a:r>
            <a:r>
              <a:rPr lang="ru-RU" sz="1600" dirty="0" smtClean="0">
                <a:latin typeface="Yu Gothic UI Light" panose="020B0300000000000000" pitchFamily="34" charset="-128"/>
                <a:ea typeface="Yu Gothic UI Light" panose="020B0300000000000000" pitchFamily="34" charset="-128"/>
              </a:rPr>
              <a:t>матча.</a:t>
            </a:r>
            <a:endParaRPr lang="ru-RU" sz="1600" dirty="0">
              <a:latin typeface="Yu Gothic UI Light" panose="020B0300000000000000" pitchFamily="34" charset="-128"/>
              <a:ea typeface="Yu Gothic UI Light" panose="020B0300000000000000" pitchFamily="34" charset="-128"/>
            </a:endParaRPr>
          </a:p>
        </p:txBody>
      </p:sp>
      <p:sp>
        <p:nvSpPr>
          <p:cNvPr id="10" name="Прямоугольник 9"/>
          <p:cNvSpPr/>
          <p:nvPr/>
        </p:nvSpPr>
        <p:spPr>
          <a:xfrm>
            <a:off x="836507" y="3504366"/>
            <a:ext cx="2139775" cy="156966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Фань </a:t>
            </a:r>
            <a:r>
              <a:rPr lang="ru-RU" sz="1600" dirty="0" err="1">
                <a:latin typeface="Yu Gothic UI Light" panose="020B0300000000000000" pitchFamily="34" charset="-128"/>
                <a:ea typeface="Yu Gothic UI Light" panose="020B0300000000000000" pitchFamily="34" charset="-128"/>
              </a:rPr>
              <a:t>Хуэй</a:t>
            </a:r>
            <a:r>
              <a:rPr lang="ru-RU" sz="1600" dirty="0">
                <a:latin typeface="Yu Gothic UI Light" panose="020B0300000000000000" pitchFamily="34" charset="-128"/>
                <a:ea typeface="Yu Gothic UI Light" panose="020B0300000000000000" pitchFamily="34" charset="-128"/>
              </a:rPr>
              <a:t> (р. 1981) —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-игрок </a:t>
            </a:r>
            <a:r>
              <a:rPr lang="ru-RU" sz="1600" dirty="0" smtClean="0">
                <a:latin typeface="Yu Gothic UI Light" panose="020B0300000000000000" pitchFamily="34" charset="-128"/>
                <a:ea typeface="Yu Gothic UI Light" panose="020B0300000000000000" pitchFamily="34" charset="-128"/>
              </a:rPr>
              <a:t>китайского происхождения, гражданин Франции, </a:t>
            </a:r>
            <a:r>
              <a:rPr lang="ru-RU" sz="1600" dirty="0">
                <a:latin typeface="Yu Gothic UI Light" panose="020B0300000000000000" pitchFamily="34" charset="-128"/>
                <a:ea typeface="Yu Gothic UI Light" panose="020B0300000000000000" pitchFamily="34" charset="-128"/>
              </a:rPr>
              <a:t>трёхкратный чемпион Европы по </a:t>
            </a:r>
            <a:r>
              <a:rPr lang="ru-RU" sz="1600" dirty="0" err="1" smtClean="0">
                <a:latin typeface="Yu Gothic UI Light" panose="020B0300000000000000" pitchFamily="34" charset="-128"/>
                <a:ea typeface="Yu Gothic UI Light" panose="020B0300000000000000" pitchFamily="34" charset="-128"/>
              </a:rPr>
              <a:t>го</a:t>
            </a:r>
            <a:r>
              <a:rPr lang="ru-RU" sz="1600" dirty="0" smtClean="0">
                <a:latin typeface="Yu Gothic UI Light" panose="020B0300000000000000" pitchFamily="34" charset="-128"/>
                <a:ea typeface="Yu Gothic UI Light" panose="020B0300000000000000" pitchFamily="34" charset="-128"/>
              </a:rPr>
              <a:t>.</a:t>
            </a:r>
            <a:endParaRPr lang="ru-RU" sz="1600" dirty="0">
              <a:latin typeface="Yu Gothic UI Light" panose="020B0300000000000000" pitchFamily="34" charset="-128"/>
              <a:ea typeface="Yu Gothic UI Light" panose="020B0300000000000000" pitchFamily="34" charset="-128"/>
            </a:endParaRPr>
          </a:p>
        </p:txBody>
      </p:sp>
      <p:sp>
        <p:nvSpPr>
          <p:cNvPr id="11" name="Прямоугольник 10"/>
          <p:cNvSpPr/>
          <p:nvPr/>
        </p:nvSpPr>
        <p:spPr>
          <a:xfrm>
            <a:off x="836507" y="5860022"/>
            <a:ext cx="2139775"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Логотип программы «</a:t>
            </a:r>
            <a:r>
              <a:rPr lang="ru-RU" sz="1600" dirty="0" err="1">
                <a:latin typeface="Yu Gothic UI Light" panose="020B0300000000000000" pitchFamily="34" charset="-128"/>
                <a:ea typeface="Yu Gothic UI Light" panose="020B0300000000000000" pitchFamily="34" charset="-128"/>
              </a:rPr>
              <a:t>AlphaGo</a:t>
            </a:r>
            <a:r>
              <a:rPr lang="ru-RU" sz="1600" dirty="0">
                <a:latin typeface="Yu Gothic UI Light" panose="020B0300000000000000" pitchFamily="34" charset="-128"/>
                <a:ea typeface="Yu Gothic UI Light" panose="020B0300000000000000" pitchFamily="34" charset="-128"/>
              </a:rPr>
              <a:t>».</a:t>
            </a:r>
          </a:p>
        </p:txBody>
      </p:sp>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636" y="878890"/>
            <a:ext cx="2243164" cy="2231863"/>
          </a:xfrm>
          <a:prstGeom prst="rect">
            <a:avLst/>
          </a:prstGeom>
        </p:spPr>
      </p:pic>
      <p:sp>
        <p:nvSpPr>
          <p:cNvPr id="13" name="Прямоугольник 12"/>
          <p:cNvSpPr/>
          <p:nvPr/>
        </p:nvSpPr>
        <p:spPr>
          <a:xfrm>
            <a:off x="9110636" y="3075248"/>
            <a:ext cx="2243164" cy="584775"/>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Ходы </a:t>
            </a:r>
            <a:r>
              <a:rPr lang="ru-RU" sz="1600" dirty="0" smtClean="0">
                <a:latin typeface="Yu Gothic UI Light" panose="020B0300000000000000" pitchFamily="34" charset="-128"/>
                <a:ea typeface="Yu Gothic UI Light" panose="020B0300000000000000" pitchFamily="34" charset="-128"/>
              </a:rPr>
              <a:t>1—</a:t>
            </a:r>
            <a:r>
              <a:rPr lang="en-US" sz="1600" dirty="0" smtClean="0">
                <a:latin typeface="Yu Gothic UI Light" panose="020B0300000000000000" pitchFamily="34" charset="-128"/>
                <a:ea typeface="Yu Gothic UI Light" panose="020B0300000000000000" pitchFamily="34" charset="-128"/>
              </a:rPr>
              <a:t>99</a:t>
            </a:r>
            <a:r>
              <a:rPr lang="ru-RU" sz="1600" dirty="0" smtClean="0">
                <a:latin typeface="Yu Gothic UI Light" panose="020B0300000000000000" pitchFamily="34" charset="-128"/>
                <a:ea typeface="Yu Gothic UI Light" panose="020B0300000000000000" pitchFamily="34" charset="-128"/>
              </a:rPr>
              <a:t> 4-й </a:t>
            </a:r>
            <a:r>
              <a:rPr lang="ru-RU" sz="1600" dirty="0">
                <a:latin typeface="Yu Gothic UI Light" panose="020B0300000000000000" pitchFamily="34" charset="-128"/>
                <a:ea typeface="Yu Gothic UI Light" panose="020B0300000000000000" pitchFamily="34" charset="-128"/>
              </a:rPr>
              <a:t>партии </a:t>
            </a:r>
            <a:r>
              <a:rPr lang="ru-RU" sz="1600" dirty="0" smtClean="0">
                <a:latin typeface="Yu Gothic UI Light" panose="020B0300000000000000" pitchFamily="34" charset="-128"/>
                <a:ea typeface="Yu Gothic UI Light" panose="020B0300000000000000" pitchFamily="34" charset="-128"/>
              </a:rPr>
              <a:t>матча.</a:t>
            </a:r>
            <a:endParaRPr lang="ru-RU" sz="1600" dirty="0">
              <a:latin typeface="Yu Gothic UI Light" panose="020B0300000000000000" pitchFamily="34" charset="-128"/>
              <a:ea typeface="Yu Gothic UI Light" panose="020B0300000000000000" pitchFamily="34" charset="-128"/>
            </a:endParaRPr>
          </a:p>
        </p:txBody>
      </p:sp>
      <p:sp>
        <p:nvSpPr>
          <p:cNvPr id="14" name="Прямоугольник 13"/>
          <p:cNvSpPr/>
          <p:nvPr/>
        </p:nvSpPr>
        <p:spPr>
          <a:xfrm>
            <a:off x="3158072" y="878890"/>
            <a:ext cx="5770776" cy="5509200"/>
          </a:xfrm>
          <a:prstGeom prst="rect">
            <a:avLst/>
          </a:prstGeom>
        </p:spPr>
        <p:txBody>
          <a:bodyPr wrap="square">
            <a:spAutoFit/>
          </a:bodyPr>
          <a:lstStyle/>
          <a:p>
            <a:pPr indent="358775"/>
            <a:r>
              <a:rPr lang="ru-RU" sz="1600" dirty="0">
                <a:latin typeface="Yu Gothic UI Light" panose="020B0300000000000000" pitchFamily="34" charset="-128"/>
                <a:ea typeface="Yu Gothic UI Light" panose="020B0300000000000000" pitchFamily="34" charset="-128"/>
              </a:rPr>
              <a:t>В течение многих лет игра в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 была одним из крепких орешков для ИИ. В силу больших размеров поискового пространства и сложности позиционной оценки классические переборные алгоритмы были неспособны обеспечить программам уровень игры сопоставимый с сильными игроками-людьми.</a:t>
            </a:r>
          </a:p>
          <a:p>
            <a:pPr indent="358775"/>
            <a:r>
              <a:rPr lang="ru-RU" sz="1600" dirty="0">
                <a:latin typeface="Yu Gothic UI Light" panose="020B0300000000000000" pitchFamily="34" charset="-128"/>
                <a:ea typeface="Yu Gothic UI Light" panose="020B0300000000000000" pitchFamily="34" charset="-128"/>
              </a:rPr>
              <a:t>Прорыв осуществила компания </a:t>
            </a:r>
            <a:r>
              <a:rPr lang="ru-RU" sz="1600" dirty="0" err="1">
                <a:latin typeface="Yu Gothic UI Light" panose="020B0300000000000000" pitchFamily="34" charset="-128"/>
                <a:ea typeface="Yu Gothic UI Light" panose="020B0300000000000000" pitchFamily="34" charset="-128"/>
              </a:rPr>
              <a:t>Google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DeepMind</a:t>
            </a:r>
            <a:r>
              <a:rPr lang="ru-RU" sz="1600" dirty="0">
                <a:latin typeface="Yu Gothic UI Light" panose="020B0300000000000000" pitchFamily="34" charset="-128"/>
                <a:ea typeface="Yu Gothic UI Light" panose="020B0300000000000000" pitchFamily="34" charset="-128"/>
              </a:rPr>
              <a:t> (британская компания, занимающаяся искусственным интеллектом; основана в 2010 году в Лондоне под названием </a:t>
            </a:r>
            <a:r>
              <a:rPr lang="ru-RU" sz="1600" dirty="0" err="1">
                <a:latin typeface="Yu Gothic UI Light" panose="020B0300000000000000" pitchFamily="34" charset="-128"/>
                <a:ea typeface="Yu Gothic UI Light" panose="020B0300000000000000" pitchFamily="34" charset="-128"/>
              </a:rPr>
              <a:t>DeepMind</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Technologies</a:t>
            </a:r>
            <a:r>
              <a:rPr lang="ru-RU" sz="1600" dirty="0">
                <a:latin typeface="Yu Gothic UI Light" panose="020B0300000000000000" pitchFamily="34" charset="-128"/>
                <a:ea typeface="Yu Gothic UI Light" panose="020B0300000000000000" pitchFamily="34" charset="-128"/>
              </a:rPr>
              <a:t>, а в 2014 году приобретена </a:t>
            </a:r>
            <a:r>
              <a:rPr lang="ru-RU" sz="1600" dirty="0" err="1">
                <a:latin typeface="Yu Gothic UI Light" panose="020B0300000000000000" pitchFamily="34" charset="-128"/>
                <a:ea typeface="Yu Gothic UI Light" panose="020B0300000000000000" pitchFamily="34" charset="-128"/>
              </a:rPr>
              <a:t>Google</a:t>
            </a:r>
            <a:r>
              <a:rPr lang="ru-RU" sz="1600" dirty="0">
                <a:latin typeface="Yu Gothic UI Light" panose="020B0300000000000000" pitchFamily="34" charset="-128"/>
                <a:ea typeface="Yu Gothic UI Light" panose="020B0300000000000000" pitchFamily="34" charset="-128"/>
              </a:rPr>
              <a:t>), создавшая программу </a:t>
            </a:r>
            <a:r>
              <a:rPr lang="ru-RU" sz="1600" dirty="0" err="1">
                <a:latin typeface="Yu Gothic UI Light" panose="020B0300000000000000" pitchFamily="34" charset="-128"/>
                <a:ea typeface="Yu Gothic UI Light" panose="020B0300000000000000" pitchFamily="34" charset="-128"/>
              </a:rPr>
              <a:t>AlphaGo</a:t>
            </a:r>
            <a:r>
              <a:rPr lang="ru-RU" sz="1600" dirty="0">
                <a:latin typeface="Yu Gothic UI Light" panose="020B0300000000000000" pitchFamily="34" charset="-128"/>
                <a:ea typeface="Yu Gothic UI Light" panose="020B0300000000000000" pitchFamily="34" charset="-128"/>
              </a:rPr>
              <a:t>. </a:t>
            </a:r>
          </a:p>
          <a:p>
            <a:pPr indent="358775"/>
            <a:r>
              <a:rPr lang="ru-RU" sz="1600" dirty="0">
                <a:latin typeface="Yu Gothic UI Light" panose="020B0300000000000000" pitchFamily="34" charset="-128"/>
                <a:ea typeface="Yu Gothic UI Light" panose="020B0300000000000000" pitchFamily="34" charset="-128"/>
              </a:rPr>
              <a:t>В октябре 2015 эта программа победила чемпиона Европы по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 Фань </a:t>
            </a:r>
            <a:r>
              <a:rPr lang="ru-RU" sz="1600" dirty="0" err="1">
                <a:latin typeface="Yu Gothic UI Light" panose="020B0300000000000000" pitchFamily="34" charset="-128"/>
                <a:ea typeface="Yu Gothic UI Light" panose="020B0300000000000000" pitchFamily="34" charset="-128"/>
              </a:rPr>
              <a:t>Хуэя</a:t>
            </a:r>
            <a:r>
              <a:rPr lang="ru-RU" sz="1600" dirty="0">
                <a:latin typeface="Yu Gothic UI Light" panose="020B0300000000000000" pitchFamily="34" charset="-128"/>
                <a:ea typeface="Yu Gothic UI Light" panose="020B0300000000000000" pitchFamily="34" charset="-128"/>
              </a:rPr>
              <a:t> (2-ой дан) со счётом 5—0. О новости было объявлено только 27 января 2016 года одновременно с публикацией статьи в журнале </a:t>
            </a:r>
            <a:r>
              <a:rPr lang="ru-RU" sz="1600" dirty="0" err="1">
                <a:latin typeface="Yu Gothic UI Light" panose="020B0300000000000000" pitchFamily="34" charset="-128"/>
                <a:ea typeface="Yu Gothic UI Light" panose="020B0300000000000000" pitchFamily="34" charset="-128"/>
              </a:rPr>
              <a:t>Nature</a:t>
            </a:r>
            <a:r>
              <a:rPr lang="ru-RU" sz="1600" dirty="0" smtClean="0">
                <a:latin typeface="Yu Gothic UI Light" panose="020B0300000000000000" pitchFamily="34" charset="-128"/>
                <a:ea typeface="Yu Gothic UI Light" panose="020B0300000000000000" pitchFamily="34" charset="-128"/>
              </a:rPr>
              <a:t>.</a:t>
            </a:r>
          </a:p>
          <a:p>
            <a:pPr indent="358775"/>
            <a:r>
              <a:rPr lang="ru-RU" sz="1600" dirty="0">
                <a:latin typeface="Yu Gothic UI Light" panose="020B0300000000000000" pitchFamily="34" charset="-128"/>
                <a:ea typeface="Yu Gothic UI Light" panose="020B0300000000000000" pitchFamily="34" charset="-128"/>
              </a:rPr>
              <a:t>Основой алгоритма, используемого </a:t>
            </a:r>
            <a:r>
              <a:rPr lang="ru-RU" sz="1600" dirty="0" err="1">
                <a:latin typeface="Yu Gothic UI Light" panose="020B0300000000000000" pitchFamily="34" charset="-128"/>
                <a:ea typeface="Yu Gothic UI Light" panose="020B0300000000000000" pitchFamily="34" charset="-128"/>
              </a:rPr>
              <a:t>AlphaGo</a:t>
            </a:r>
            <a:r>
              <a:rPr lang="ru-RU" sz="1600" dirty="0">
                <a:latin typeface="Yu Gothic UI Light" panose="020B0300000000000000" pitchFamily="34" charset="-128"/>
                <a:ea typeface="Yu Gothic UI Light" panose="020B0300000000000000" pitchFamily="34" charset="-128"/>
              </a:rPr>
              <a:t>, является </a:t>
            </a:r>
            <a:r>
              <a:rPr lang="ru-RU" sz="1600" dirty="0" smtClean="0">
                <a:latin typeface="Yu Gothic UI Light" panose="020B0300000000000000" pitchFamily="34" charset="-128"/>
                <a:ea typeface="Yu Gothic UI Light" panose="020B0300000000000000" pitchFamily="34" charset="-128"/>
              </a:rPr>
              <a:t>Монте-Карло-поиск </a:t>
            </a:r>
            <a:r>
              <a:rPr lang="ru-RU" sz="1600" dirty="0">
                <a:latin typeface="Yu Gothic UI Light" panose="020B0300000000000000" pitchFamily="34" charset="-128"/>
                <a:ea typeface="Yu Gothic UI Light" panose="020B0300000000000000" pitchFamily="34" charset="-128"/>
              </a:rPr>
              <a:t>по игровому дереву, управляемый двумя нейронными сетями, обученными на основе большого массива игр профессиональных игроков в </a:t>
            </a:r>
            <a:r>
              <a:rPr lang="ru-RU" sz="1600" dirty="0" err="1">
                <a:latin typeface="Yu Gothic UI Light" panose="020B0300000000000000" pitchFamily="34" charset="-128"/>
                <a:ea typeface="Yu Gothic UI Light" panose="020B0300000000000000" pitchFamily="34" charset="-128"/>
              </a:rPr>
              <a:t>го</a:t>
            </a:r>
            <a:r>
              <a:rPr lang="ru-RU" sz="1600" dirty="0">
                <a:latin typeface="Yu Gothic UI Light" panose="020B0300000000000000" pitchFamily="34" charset="-128"/>
                <a:ea typeface="Yu Gothic UI Light" panose="020B0300000000000000" pitchFamily="34" charset="-128"/>
              </a:rPr>
              <a:t>. Одна из сетей (</a:t>
            </a:r>
            <a:r>
              <a:rPr lang="ru-RU" sz="1600" dirty="0" err="1">
                <a:latin typeface="Yu Gothic UI Light" panose="020B0300000000000000" pitchFamily="34" charset="-128"/>
                <a:ea typeface="Yu Gothic UI Light" panose="020B0300000000000000" pitchFamily="34" charset="-128"/>
              </a:rPr>
              <a:t>value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network</a:t>
            </a:r>
            <a:r>
              <a:rPr lang="ru-RU" sz="1600" dirty="0">
                <a:latin typeface="Yu Gothic UI Light" panose="020B0300000000000000" pitchFamily="34" charset="-128"/>
                <a:ea typeface="Yu Gothic UI Light" panose="020B0300000000000000" pitchFamily="34" charset="-128"/>
              </a:rPr>
              <a:t>) используется для оценки позиций в терминальных узлах дерева поиска, другая (</a:t>
            </a:r>
            <a:r>
              <a:rPr lang="ru-RU" sz="1600" dirty="0" err="1">
                <a:latin typeface="Yu Gothic UI Light" panose="020B0300000000000000" pitchFamily="34" charset="-128"/>
                <a:ea typeface="Yu Gothic UI Light" panose="020B0300000000000000" pitchFamily="34" charset="-128"/>
              </a:rPr>
              <a:t>policy</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network</a:t>
            </a:r>
            <a:r>
              <a:rPr lang="ru-RU" sz="1600" dirty="0">
                <a:latin typeface="Yu Gothic UI Light" panose="020B0300000000000000" pitchFamily="34" charset="-128"/>
                <a:ea typeface="Yu Gothic UI Light" panose="020B0300000000000000" pitchFamily="34" charset="-128"/>
              </a:rPr>
              <a:t>) предназначена для отбора ходов-кандидатов.</a:t>
            </a:r>
          </a:p>
        </p:txBody>
      </p:sp>
    </p:spTree>
    <p:extLst>
      <p:ext uri="{BB962C8B-B14F-4D97-AF65-F5344CB8AC3E}">
        <p14:creationId xmlns:p14="http://schemas.microsoft.com/office/powerpoint/2010/main" val="29436300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ИИ и этика</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2578" y="3391434"/>
            <a:ext cx="4021222" cy="167282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2578" y="878890"/>
            <a:ext cx="4021222" cy="2139290"/>
          </a:xfrm>
          <a:prstGeom prst="rect">
            <a:avLst/>
          </a:prstGeom>
        </p:spPr>
      </p:pic>
      <p:sp>
        <p:nvSpPr>
          <p:cNvPr id="3" name="Прямоугольник 2"/>
          <p:cNvSpPr/>
          <p:nvPr/>
        </p:nvSpPr>
        <p:spPr>
          <a:xfrm>
            <a:off x="2877670" y="894521"/>
            <a:ext cx="4056529" cy="5509200"/>
          </a:xfrm>
          <a:prstGeom prst="rect">
            <a:avLst/>
          </a:prstGeom>
        </p:spPr>
        <p:txBody>
          <a:bodyPr wrap="square">
            <a:spAutoFit/>
          </a:bodyPr>
          <a:lstStyle/>
          <a:p>
            <a:pPr indent="358775"/>
            <a:r>
              <a:rPr lang="ru-RU" sz="1600" dirty="0">
                <a:latin typeface="Yu Gothic UI Light" panose="020B0300000000000000" pitchFamily="34" charset="-128"/>
                <a:ea typeface="Yu Gothic UI Light" panose="020B0300000000000000" pitchFamily="34" charset="-128"/>
              </a:rPr>
              <a:t>Французские учёные из </a:t>
            </a:r>
            <a:r>
              <a:rPr lang="ru-RU" sz="1600" dirty="0" err="1">
                <a:latin typeface="Yu Gothic UI Light" panose="020B0300000000000000" pitchFamily="34" charset="-128"/>
                <a:ea typeface="Yu Gothic UI Light" panose="020B0300000000000000" pitchFamily="34" charset="-128"/>
              </a:rPr>
              <a:t>Тулузской</a:t>
            </a:r>
            <a:r>
              <a:rPr lang="ru-RU" sz="1600" dirty="0">
                <a:latin typeface="Yu Gothic UI Light" panose="020B0300000000000000" pitchFamily="34" charset="-128"/>
                <a:ea typeface="Yu Gothic UI Light" panose="020B0300000000000000" pitchFamily="34" charset="-128"/>
              </a:rPr>
              <a:t> школы экономики во главе с Жаном-Франсуа </a:t>
            </a:r>
            <a:r>
              <a:rPr lang="ru-RU" sz="1600" dirty="0" err="1">
                <a:latin typeface="Yu Gothic UI Light" panose="020B0300000000000000" pitchFamily="34" charset="-128"/>
                <a:ea typeface="Yu Gothic UI Light" panose="020B0300000000000000" pitchFamily="34" charset="-128"/>
              </a:rPr>
              <a:t>Боннфоном</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Jean-Francois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Bonnefon</a:t>
            </a:r>
            <a:r>
              <a:rPr lang="ru-RU" sz="1600" dirty="0">
                <a:latin typeface="Yu Gothic UI Light" panose="020B0300000000000000" pitchFamily="34" charset="-128"/>
                <a:ea typeface="Yu Gothic UI Light" panose="020B0300000000000000" pitchFamily="34" charset="-128"/>
              </a:rPr>
              <a:t>) опубликовали научную работу </a:t>
            </a:r>
            <a:r>
              <a:rPr lang="ru-RU" sz="1600" dirty="0" smtClean="0">
                <a:latin typeface="Yu Gothic UI Light" panose="020B0300000000000000" pitchFamily="34" charset="-128"/>
                <a:ea typeface="Yu Gothic UI Light" panose="020B0300000000000000" pitchFamily="34" charset="-128"/>
              </a:rPr>
              <a:t>«Автономным автомобилям </a:t>
            </a:r>
            <a:r>
              <a:rPr lang="ru-RU" sz="1600" dirty="0">
                <a:latin typeface="Yu Gothic UI Light" panose="020B0300000000000000" pitchFamily="34" charset="-128"/>
                <a:ea typeface="Yu Gothic UI Light" panose="020B0300000000000000" pitchFamily="34" charset="-128"/>
              </a:rPr>
              <a:t>нужна экспериментальная этика: готовы ли мы выпускать машины на дороги?» (</a:t>
            </a:r>
            <a:r>
              <a:rPr lang="ru-RU" sz="1600" dirty="0" err="1">
                <a:latin typeface="Yu Gothic UI Light" panose="020B0300000000000000" pitchFamily="34" charset="-128"/>
                <a:ea typeface="Yu Gothic UI Light" panose="020B0300000000000000" pitchFamily="34" charset="-128"/>
              </a:rPr>
              <a:t>Autonomous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Vehicles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Need</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Experimental</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Ethics</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Are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We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Ready</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for</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Utilitarian</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Cars</a:t>
            </a:r>
            <a:r>
              <a:rPr lang="ru-RU" sz="1600" dirty="0">
                <a:latin typeface="Yu Gothic UI Light" panose="020B0300000000000000" pitchFamily="34" charset="-128"/>
                <a:ea typeface="Yu Gothic UI Light" panose="020B0300000000000000" pitchFamily="34" charset="-128"/>
              </a:rPr>
              <a:t>?), в которой попытались ответить на сложный этический вопрос: каким должно быть поведение беспилотного автомобиля в случае, если избежать аварии невозможно и жертвы неизбежны? Авторы опросили несколько сотен участников </a:t>
            </a:r>
            <a:r>
              <a:rPr lang="ru-RU" sz="1600" dirty="0" err="1">
                <a:latin typeface="Yu Gothic UI Light" panose="020B0300000000000000" pitchFamily="34" charset="-128"/>
                <a:ea typeface="Yu Gothic UI Light" panose="020B0300000000000000" pitchFamily="34" charset="-128"/>
              </a:rPr>
              <a:t>краудсорсингового</a:t>
            </a:r>
            <a:r>
              <a:rPr lang="ru-RU" sz="1600" dirty="0">
                <a:latin typeface="Yu Gothic UI Light" panose="020B0300000000000000" pitchFamily="34" charset="-128"/>
                <a:ea typeface="Yu Gothic UI Light" panose="020B0300000000000000" pitchFamily="34" charset="-128"/>
              </a:rPr>
              <a:t> сайта </a:t>
            </a:r>
            <a:r>
              <a:rPr lang="ru-RU" sz="1600" dirty="0" err="1">
                <a:latin typeface="Yu Gothic UI Light" panose="020B0300000000000000" pitchFamily="34" charset="-128"/>
                <a:ea typeface="Yu Gothic UI Light" panose="020B0300000000000000" pitchFamily="34" charset="-128"/>
              </a:rPr>
              <a:t>Amazon</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Mechanical</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Turk</a:t>
            </a:r>
            <a:r>
              <a:rPr lang="ru-RU" sz="1600" dirty="0">
                <a:latin typeface="Yu Gothic UI Light" panose="020B0300000000000000" pitchFamily="34" charset="-128"/>
                <a:ea typeface="Yu Gothic UI Light" panose="020B0300000000000000" pitchFamily="34" charset="-128"/>
              </a:rPr>
              <a:t>, который объединяет людей, готовых выполнять какую-либо проблемную работу, на которую компьютеры пока что не способны по различным причинам. На статью обратил внимание ресурс MIT </a:t>
            </a:r>
            <a:r>
              <a:rPr lang="ru-RU" sz="1600" dirty="0" err="1">
                <a:latin typeface="Yu Gothic UI Light" panose="020B0300000000000000" pitchFamily="34" charset="-128"/>
                <a:ea typeface="Yu Gothic UI Light" panose="020B0300000000000000" pitchFamily="34" charset="-128"/>
              </a:rPr>
              <a:t>Technology</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Review</a:t>
            </a:r>
            <a:r>
              <a:rPr lang="ru-RU" sz="1600" dirty="0">
                <a:latin typeface="Yu Gothic UI Light" panose="020B0300000000000000" pitchFamily="34" charset="-128"/>
                <a:ea typeface="Yu Gothic UI Light" panose="020B0300000000000000" pitchFamily="34" charset="-128"/>
              </a:rPr>
              <a:t>.</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894521"/>
            <a:ext cx="1905000" cy="1905000"/>
          </a:xfrm>
          <a:prstGeom prst="rect">
            <a:avLst/>
          </a:prstGeom>
        </p:spPr>
      </p:pic>
      <p:sp>
        <p:nvSpPr>
          <p:cNvPr id="7" name="Прямоугольник 6"/>
          <p:cNvSpPr/>
          <p:nvPr/>
        </p:nvSpPr>
        <p:spPr>
          <a:xfrm>
            <a:off x="838199" y="2857050"/>
            <a:ext cx="1905001" cy="353943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Жан-Франсуа </a:t>
            </a:r>
            <a:r>
              <a:rPr lang="ru-RU" sz="1600" dirty="0" err="1">
                <a:latin typeface="Yu Gothic UI Light" panose="020B0300000000000000" pitchFamily="34" charset="-128"/>
                <a:ea typeface="Yu Gothic UI Light" panose="020B0300000000000000" pitchFamily="34" charset="-128"/>
              </a:rPr>
              <a:t>Боннфон</a:t>
            </a:r>
            <a:r>
              <a:rPr lang="ru-RU" sz="1600" dirty="0">
                <a:latin typeface="Yu Gothic UI Light" panose="020B0300000000000000" pitchFamily="34" charset="-128"/>
                <a:ea typeface="Yu Gothic UI Light" panose="020B0300000000000000" pitchFamily="34" charset="-128"/>
              </a:rPr>
              <a:t> — психолог-исследователь, сотрудник </a:t>
            </a:r>
            <a:r>
              <a:rPr lang="ru-RU" sz="1600" dirty="0" err="1">
                <a:latin typeface="Yu Gothic UI Light" panose="020B0300000000000000" pitchFamily="34" charset="-128"/>
                <a:ea typeface="Yu Gothic UI Light" panose="020B0300000000000000" pitchFamily="34" charset="-128"/>
              </a:rPr>
              <a:t>Тулузской</a:t>
            </a:r>
            <a:r>
              <a:rPr lang="ru-RU" sz="1600" dirty="0">
                <a:latin typeface="Yu Gothic UI Light" panose="020B0300000000000000" pitchFamily="34" charset="-128"/>
                <a:ea typeface="Yu Gothic UI Light" panose="020B0300000000000000" pitchFamily="34" charset="-128"/>
              </a:rPr>
              <a:t> Школы Экономики. </a:t>
            </a:r>
            <a:r>
              <a:rPr lang="ru-RU" sz="1600" dirty="0" smtClean="0">
                <a:latin typeface="Yu Gothic UI Light" panose="020B0300000000000000" pitchFamily="34" charset="-128"/>
                <a:ea typeface="Yu Gothic UI Light" panose="020B0300000000000000" pitchFamily="34" charset="-128"/>
              </a:rPr>
              <a:t>Основные направления </a:t>
            </a:r>
            <a:r>
              <a:rPr lang="ru-RU" sz="1600" dirty="0">
                <a:latin typeface="Yu Gothic UI Light" panose="020B0300000000000000" pitchFamily="34" charset="-128"/>
                <a:ea typeface="Yu Gothic UI Light" panose="020B0300000000000000" pitchFamily="34" charset="-128"/>
              </a:rPr>
              <a:t>научных </a:t>
            </a:r>
            <a:r>
              <a:rPr lang="ru-RU" sz="1600" dirty="0" smtClean="0">
                <a:latin typeface="Yu Gothic UI Light" panose="020B0300000000000000" pitchFamily="34" charset="-128"/>
                <a:ea typeface="Yu Gothic UI Light" panose="020B0300000000000000" pitchFamily="34" charset="-128"/>
              </a:rPr>
              <a:t>исследований: </a:t>
            </a:r>
            <a:r>
              <a:rPr lang="ru-RU" sz="1600" dirty="0">
                <a:latin typeface="Yu Gothic UI Light" panose="020B0300000000000000" pitchFamily="34" charset="-128"/>
                <a:ea typeface="Yu Gothic UI Light" panose="020B0300000000000000" pitchFamily="34" charset="-128"/>
              </a:rPr>
              <a:t>мышление, принятие решений и этика.</a:t>
            </a:r>
          </a:p>
        </p:txBody>
      </p:sp>
      <p:sp>
        <p:nvSpPr>
          <p:cNvPr id="8" name="Прямоугольник 7"/>
          <p:cNvSpPr/>
          <p:nvPr/>
        </p:nvSpPr>
        <p:spPr>
          <a:xfrm>
            <a:off x="7332578" y="5565483"/>
            <a:ext cx="4021222" cy="830997"/>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Классические задачи, в которых участнику предлагается принять решение в той или иной этически неоднозначной ситуации.</a:t>
            </a:r>
          </a:p>
        </p:txBody>
      </p:sp>
    </p:spTree>
    <p:extLst>
      <p:ext uri="{BB962C8B-B14F-4D97-AF65-F5344CB8AC3E}">
        <p14:creationId xmlns:p14="http://schemas.microsoft.com/office/powerpoint/2010/main" val="26756210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ИИ и этика</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78890"/>
            <a:ext cx="4758936" cy="2773471"/>
          </a:xfrm>
          <a:prstGeom prst="rect">
            <a:avLst/>
          </a:prstGeom>
        </p:spPr>
      </p:pic>
      <p:sp>
        <p:nvSpPr>
          <p:cNvPr id="7" name="Прямоугольник 6"/>
          <p:cNvSpPr/>
          <p:nvPr/>
        </p:nvSpPr>
        <p:spPr>
          <a:xfrm>
            <a:off x="6355976" y="761122"/>
            <a:ext cx="4997824" cy="5755422"/>
          </a:xfrm>
          <a:prstGeom prst="rect">
            <a:avLst/>
          </a:prstGeom>
        </p:spPr>
        <p:txBody>
          <a:bodyPr wrap="square">
            <a:spAutoFit/>
          </a:bodyPr>
          <a:lstStyle/>
          <a:p>
            <a:pPr indent="358775"/>
            <a:r>
              <a:rPr lang="ru-RU" sz="1600" dirty="0" smtClean="0">
                <a:latin typeface="Yu Gothic UI Light" panose="020B0300000000000000" pitchFamily="34" charset="-128"/>
                <a:ea typeface="Yu Gothic UI Light" panose="020B0300000000000000" pitchFamily="34" charset="-128"/>
              </a:rPr>
              <a:t>По </a:t>
            </a:r>
            <a:r>
              <a:rPr lang="ru-RU" sz="1600" dirty="0">
                <a:latin typeface="Yu Gothic UI Light" panose="020B0300000000000000" pitchFamily="34" charset="-128"/>
                <a:ea typeface="Yu Gothic UI Light" panose="020B0300000000000000" pitchFamily="34" charset="-128"/>
              </a:rPr>
              <a:t>результатам исследования выяснилось, что люди считают «относительно приемлемым», если </a:t>
            </a:r>
            <a:r>
              <a:rPr lang="ru-RU" sz="1600" dirty="0" smtClean="0">
                <a:latin typeface="Yu Gothic UI Light" panose="020B0300000000000000" pitchFamily="34" charset="-128"/>
                <a:ea typeface="Yu Gothic UI Light" panose="020B0300000000000000" pitchFamily="34" charset="-128"/>
              </a:rPr>
              <a:t>ИИ, управляющий автомобилем, </a:t>
            </a:r>
            <a:r>
              <a:rPr lang="ru-RU" sz="1600" dirty="0">
                <a:latin typeface="Yu Gothic UI Light" panose="020B0300000000000000" pitchFamily="34" charset="-128"/>
                <a:ea typeface="Yu Gothic UI Light" panose="020B0300000000000000" pitchFamily="34" charset="-128"/>
              </a:rPr>
              <a:t>будет </a:t>
            </a:r>
            <a:r>
              <a:rPr lang="ru-RU" sz="1600" dirty="0" smtClean="0">
                <a:latin typeface="Yu Gothic UI Light" panose="020B0300000000000000" pitchFamily="34" charset="-128"/>
                <a:ea typeface="Yu Gothic UI Light" panose="020B0300000000000000" pitchFamily="34" charset="-128"/>
              </a:rPr>
              <a:t>стремиться минимизировать число человеческих </a:t>
            </a:r>
            <a:r>
              <a:rPr lang="ru-RU" sz="1600" dirty="0">
                <a:latin typeface="Yu Gothic UI Light" panose="020B0300000000000000" pitchFamily="34" charset="-128"/>
                <a:ea typeface="Yu Gothic UI Light" panose="020B0300000000000000" pitchFamily="34" charset="-128"/>
              </a:rPr>
              <a:t>жертв в случае дорожного </a:t>
            </a:r>
            <a:r>
              <a:rPr lang="ru-RU" sz="1600" dirty="0" smtClean="0">
                <a:latin typeface="Yu Gothic UI Light" panose="020B0300000000000000" pitchFamily="34" charset="-128"/>
                <a:ea typeface="Yu Gothic UI Light" panose="020B0300000000000000" pitchFamily="34" charset="-128"/>
              </a:rPr>
              <a:t>происшествия</a:t>
            </a:r>
            <a:r>
              <a:rPr lang="ru-RU" sz="1600" dirty="0">
                <a:latin typeface="Yu Gothic UI Light" panose="020B0300000000000000" pitchFamily="34" charset="-128"/>
                <a:ea typeface="Yu Gothic UI Light" panose="020B0300000000000000" pitchFamily="34" charset="-128"/>
              </a:rPr>
              <a:t>. Другими словами, в случае возможной аварии с участием 10 пешеходов, </a:t>
            </a:r>
            <a:r>
              <a:rPr lang="ru-RU" sz="1600" dirty="0" smtClean="0">
                <a:latin typeface="Yu Gothic UI Light" panose="020B0300000000000000" pitchFamily="34" charset="-128"/>
                <a:ea typeface="Yu Gothic UI Light" panose="020B0300000000000000" pitchFamily="34" charset="-128"/>
              </a:rPr>
              <a:t>беспилотный автомобиль </a:t>
            </a:r>
            <a:r>
              <a:rPr lang="ru-RU" sz="1600" dirty="0">
                <a:latin typeface="Yu Gothic UI Light" panose="020B0300000000000000" pitchFamily="34" charset="-128"/>
                <a:ea typeface="Yu Gothic UI Light" panose="020B0300000000000000" pitchFamily="34" charset="-128"/>
              </a:rPr>
              <a:t>должен фактически пожертвовать своим владельцем. Правда, более </a:t>
            </a:r>
            <a:r>
              <a:rPr lang="ru-RU" sz="1600" dirty="0" smtClean="0">
                <a:latin typeface="Yu Gothic UI Light" panose="020B0300000000000000" pitchFamily="34" charset="-128"/>
                <a:ea typeface="Yu Gothic UI Light" panose="020B0300000000000000" pitchFamily="34" charset="-128"/>
              </a:rPr>
              <a:t>или менее </a:t>
            </a:r>
            <a:r>
              <a:rPr lang="ru-RU" sz="1600" dirty="0">
                <a:latin typeface="Yu Gothic UI Light" panose="020B0300000000000000" pitchFamily="34" charset="-128"/>
                <a:ea typeface="Yu Gothic UI Light" panose="020B0300000000000000" pitchFamily="34" charset="-128"/>
              </a:rPr>
              <a:t>однозначный ответ исследователи получали ровно до того момента, пока участники исследования не оказывались за рулем </a:t>
            </a:r>
            <a:r>
              <a:rPr lang="ru-RU" sz="1600" dirty="0" smtClean="0">
                <a:latin typeface="Yu Gothic UI Light" panose="020B0300000000000000" pitchFamily="34" charset="-128"/>
                <a:ea typeface="Yu Gothic UI Light" panose="020B0300000000000000" pitchFamily="34" charset="-128"/>
              </a:rPr>
              <a:t>подобного автомобиля </a:t>
            </a:r>
            <a:r>
              <a:rPr lang="ru-RU" sz="1600" dirty="0">
                <a:latin typeface="Yu Gothic UI Light" panose="020B0300000000000000" pitchFamily="34" charset="-128"/>
                <a:ea typeface="Yu Gothic UI Light" panose="020B0300000000000000" pitchFamily="34" charset="-128"/>
              </a:rPr>
              <a:t>— ставить себя на место его водителя они отказались. Это приводит к другой </a:t>
            </a:r>
            <a:r>
              <a:rPr lang="ru-RU" sz="1600" dirty="0" smtClean="0">
                <a:latin typeface="Yu Gothic UI Light" panose="020B0300000000000000" pitchFamily="34" charset="-128"/>
                <a:ea typeface="Yu Gothic UI Light" panose="020B0300000000000000" pitchFamily="34" charset="-128"/>
              </a:rPr>
              <a:t>проблеме: чем </a:t>
            </a:r>
            <a:r>
              <a:rPr lang="ru-RU" sz="1600" dirty="0">
                <a:latin typeface="Yu Gothic UI Light" panose="020B0300000000000000" pitchFamily="34" charset="-128"/>
                <a:ea typeface="Yu Gothic UI Light" panose="020B0300000000000000" pitchFamily="34" charset="-128"/>
              </a:rPr>
              <a:t>меньше людей будут покупать </a:t>
            </a:r>
            <a:r>
              <a:rPr lang="ru-RU" sz="1600" dirty="0" smtClean="0">
                <a:latin typeface="Yu Gothic UI Light" panose="020B0300000000000000" pitchFamily="34" charset="-128"/>
                <a:ea typeface="Yu Gothic UI Light" panose="020B0300000000000000" pitchFamily="34" charset="-128"/>
              </a:rPr>
              <a:t>беспилотные автомобили</a:t>
            </a:r>
            <a:r>
              <a:rPr lang="ru-RU" sz="1600" dirty="0">
                <a:latin typeface="Yu Gothic UI Light" panose="020B0300000000000000" pitchFamily="34" charset="-128"/>
                <a:ea typeface="Yu Gothic UI Light" panose="020B0300000000000000" pitchFamily="34" charset="-128"/>
              </a:rPr>
              <a:t>, которые действительно намного реже, чем живые водители попадают в опасные ситуации, тем больше людей будет гибнуть в авариях на обычных автомобилях. Другими словами, вряд ли покупателю будущего </a:t>
            </a:r>
            <a:r>
              <a:rPr lang="ru-RU" sz="1600" dirty="0" err="1">
                <a:latin typeface="Yu Gothic UI Light" panose="020B0300000000000000" pitchFamily="34" charset="-128"/>
                <a:ea typeface="Yu Gothic UI Light" panose="020B0300000000000000" pitchFamily="34" charset="-128"/>
              </a:rPr>
              <a:t>гугломобиля</a:t>
            </a:r>
            <a:r>
              <a:rPr lang="ru-RU" sz="1600" dirty="0">
                <a:latin typeface="Yu Gothic UI Light" panose="020B0300000000000000" pitchFamily="34" charset="-128"/>
                <a:ea typeface="Yu Gothic UI Light" panose="020B0300000000000000" pitchFamily="34" charset="-128"/>
              </a:rPr>
              <a:t> понравится один из пунктов в лицензионном соглашении, гласящий, что в случае неизбежной жертвы в результате аварии, программное обеспечение фактически </a:t>
            </a:r>
            <a:r>
              <a:rPr lang="ru-RU" sz="1600" dirty="0" smtClean="0">
                <a:latin typeface="Yu Gothic UI Light" panose="020B0300000000000000" pitchFamily="34" charset="-128"/>
                <a:ea typeface="Yu Gothic UI Light" panose="020B0300000000000000" pitchFamily="34" charset="-128"/>
              </a:rPr>
              <a:t>примет решение об убийстве </a:t>
            </a:r>
            <a:r>
              <a:rPr lang="ru-RU" sz="1600" dirty="0">
                <a:latin typeface="Yu Gothic UI Light" panose="020B0300000000000000" pitchFamily="34" charset="-128"/>
                <a:ea typeface="Yu Gothic UI Light" panose="020B0300000000000000" pitchFamily="34" charset="-128"/>
              </a:rPr>
              <a:t>своего владельца.</a:t>
            </a:r>
          </a:p>
        </p:txBody>
      </p:sp>
      <p:sp>
        <p:nvSpPr>
          <p:cNvPr id="8" name="Прямоугольник 7"/>
          <p:cNvSpPr/>
          <p:nvPr/>
        </p:nvSpPr>
        <p:spPr>
          <a:xfrm>
            <a:off x="838201" y="3652361"/>
            <a:ext cx="5248834" cy="2800767"/>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В работе </a:t>
            </a:r>
            <a:r>
              <a:rPr lang="ru-RU" sz="1600" dirty="0" smtClean="0">
                <a:latin typeface="Yu Gothic UI Light" panose="020B0300000000000000" pitchFamily="34" charset="-128"/>
                <a:ea typeface="Yu Gothic UI Light" panose="020B0300000000000000" pitchFamily="34" charset="-128"/>
              </a:rPr>
              <a:t>исследователей приведены иллюстрации того, что в некоторых случаях </a:t>
            </a:r>
            <a:r>
              <a:rPr lang="ru-RU" sz="1600" dirty="0">
                <a:latin typeface="Yu Gothic UI Light" panose="020B0300000000000000" pitchFamily="34" charset="-128"/>
                <a:ea typeface="Yu Gothic UI Light" panose="020B0300000000000000" pitchFamily="34" charset="-128"/>
              </a:rPr>
              <a:t>поведение компьютерного алгоритма, управляющего автомобилем, становится этической проблемой. К примеру, если дорожные обстоятельства </a:t>
            </a:r>
            <a:r>
              <a:rPr lang="ru-RU" sz="1600" dirty="0" smtClean="0">
                <a:latin typeface="Yu Gothic UI Light" panose="020B0300000000000000" pitchFamily="34" charset="-128"/>
                <a:ea typeface="Yu Gothic UI Light" panose="020B0300000000000000" pitchFamily="34" charset="-128"/>
              </a:rPr>
              <a:t>таковы, </a:t>
            </a:r>
            <a:r>
              <a:rPr lang="ru-RU" sz="1600" dirty="0">
                <a:latin typeface="Yu Gothic UI Light" panose="020B0300000000000000" pitchFamily="34" charset="-128"/>
                <a:ea typeface="Yu Gothic UI Light" panose="020B0300000000000000" pitchFamily="34" charset="-128"/>
              </a:rPr>
              <a:t>что есть только два варианта развития событий: направить автомобиль в отбойник или совершить наезд на группу из 10 </a:t>
            </a:r>
            <a:r>
              <a:rPr lang="ru-RU" sz="1600" dirty="0" smtClean="0">
                <a:latin typeface="Yu Gothic UI Light" panose="020B0300000000000000" pitchFamily="34" charset="-128"/>
                <a:ea typeface="Yu Gothic UI Light" panose="020B0300000000000000" pitchFamily="34" charset="-128"/>
              </a:rPr>
              <a:t>людей. </a:t>
            </a:r>
            <a:r>
              <a:rPr lang="ru-RU" sz="1600" dirty="0">
                <a:latin typeface="Yu Gothic UI Light" panose="020B0300000000000000" pitchFamily="34" charset="-128"/>
                <a:ea typeface="Yu Gothic UI Light" panose="020B0300000000000000" pitchFamily="34" charset="-128"/>
              </a:rPr>
              <a:t>Как в таком случае должен поступить ИИ? Ещё более сложная ситуация: если на дороге только один пешеход и один автомобиль? Что этически более приемлемо — убить пешехода или убить владельца машины?</a:t>
            </a:r>
          </a:p>
        </p:txBody>
      </p:sp>
    </p:spTree>
    <p:extLst>
      <p:ext uri="{BB962C8B-B14F-4D97-AF65-F5344CB8AC3E}">
        <p14:creationId xmlns:p14="http://schemas.microsoft.com/office/powerpoint/2010/main" val="32505276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страхи</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2668" y="3996191"/>
            <a:ext cx="3253345" cy="2395644"/>
          </a:xfrm>
        </p:spPr>
      </p:pic>
      <p:sp>
        <p:nvSpPr>
          <p:cNvPr id="5" name="Прямоугольник 4"/>
          <p:cNvSpPr/>
          <p:nvPr/>
        </p:nvSpPr>
        <p:spPr>
          <a:xfrm>
            <a:off x="838201" y="1096169"/>
            <a:ext cx="5912224" cy="2800767"/>
          </a:xfrm>
          <a:prstGeom prst="rect">
            <a:avLst/>
          </a:prstGeom>
        </p:spPr>
        <p:txBody>
          <a:bodyPr wrap="square">
            <a:spAutoFit/>
          </a:bodyPr>
          <a:lstStyle/>
          <a:p>
            <a:pPr indent="358775"/>
            <a:r>
              <a:rPr lang="ru-RU" sz="1600" b="0" i="0" dirty="0" smtClean="0">
                <a:solidFill>
                  <a:srgbClr val="000000"/>
                </a:solidFill>
                <a:effectLst/>
                <a:latin typeface="Yu Gothic UI Light" panose="020B0300000000000000" pitchFamily="34" charset="-128"/>
                <a:ea typeface="Yu Gothic UI Light" panose="020B0300000000000000" pitchFamily="34" charset="-128"/>
              </a:rPr>
              <a:t>«...Вы все совершенно неправильно понимаете нашу установку... никто не считает, будто Странники стремятся причинить землянам зло. Это действительно чрезвычайно маловероятно. Другого мы боимся, другого! Мы боимся, что они начнут творить добро, как ОНИ его понимают!</a:t>
            </a:r>
            <a:r>
              <a:rPr lang="ru-RU" sz="1600" dirty="0" smtClean="0">
                <a:latin typeface="Yu Gothic UI Light" panose="020B0300000000000000" pitchFamily="34" charset="-128"/>
                <a:ea typeface="Yu Gothic UI Light" panose="020B0300000000000000" pitchFamily="34" charset="-128"/>
              </a:rPr>
              <a:t/>
            </a:r>
            <a:br>
              <a:rPr lang="ru-RU" sz="1600" dirty="0" smtClean="0">
                <a:latin typeface="Yu Gothic UI Light" panose="020B0300000000000000" pitchFamily="34" charset="-128"/>
                <a:ea typeface="Yu Gothic UI Light" panose="020B0300000000000000" pitchFamily="34" charset="-128"/>
              </a:rPr>
            </a:br>
            <a:r>
              <a:rPr lang="ru-RU" sz="1600" b="0" i="0" dirty="0" smtClean="0">
                <a:solidFill>
                  <a:srgbClr val="000000"/>
                </a:solidFill>
                <a:effectLst/>
                <a:latin typeface="Yu Gothic UI Light" panose="020B0300000000000000" pitchFamily="34" charset="-128"/>
                <a:ea typeface="Yu Gothic UI Light" panose="020B0300000000000000" pitchFamily="34" charset="-128"/>
              </a:rPr>
              <a:t>— Добро всегда добро!...</a:t>
            </a:r>
            <a:r>
              <a:rPr lang="ru-RU" sz="1600" dirty="0" smtClean="0">
                <a:latin typeface="Yu Gothic UI Light" panose="020B0300000000000000" pitchFamily="34" charset="-128"/>
                <a:ea typeface="Yu Gothic UI Light" panose="020B0300000000000000" pitchFamily="34" charset="-128"/>
              </a:rPr>
              <a:t/>
            </a:r>
            <a:br>
              <a:rPr lang="ru-RU" sz="1600" dirty="0" smtClean="0">
                <a:latin typeface="Yu Gothic UI Light" panose="020B0300000000000000" pitchFamily="34" charset="-128"/>
                <a:ea typeface="Yu Gothic UI Light" panose="020B0300000000000000" pitchFamily="34" charset="-128"/>
              </a:rPr>
            </a:br>
            <a:r>
              <a:rPr lang="ru-RU" sz="1600" b="0" i="0" dirty="0" smtClean="0">
                <a:solidFill>
                  <a:srgbClr val="000000"/>
                </a:solidFill>
                <a:effectLst/>
                <a:latin typeface="Yu Gothic UI Light" panose="020B0300000000000000" pitchFamily="34" charset="-128"/>
                <a:ea typeface="Yu Gothic UI Light" panose="020B0300000000000000" pitchFamily="34" charset="-128"/>
              </a:rPr>
              <a:t>— ...это не так... Я был </a:t>
            </a:r>
            <a:r>
              <a:rPr lang="ru-RU" sz="1600" b="0" i="0" dirty="0" err="1" smtClean="0">
                <a:solidFill>
                  <a:srgbClr val="000000"/>
                </a:solidFill>
                <a:effectLst/>
                <a:latin typeface="Yu Gothic UI Light" panose="020B0300000000000000" pitchFamily="34" charset="-128"/>
                <a:ea typeface="Yu Gothic UI Light" panose="020B0300000000000000" pitchFamily="34" charset="-128"/>
              </a:rPr>
              <a:t>прогрессором</a:t>
            </a:r>
            <a:r>
              <a:rPr lang="ru-RU" sz="1600" b="0" i="0" dirty="0" smtClean="0">
                <a:solidFill>
                  <a:srgbClr val="000000"/>
                </a:solidFill>
                <a:effectLst/>
                <a:latin typeface="Yu Gothic UI Light" panose="020B0300000000000000" pitchFamily="34" charset="-128"/>
                <a:ea typeface="Yu Gothic UI Light" panose="020B0300000000000000" pitchFamily="34" charset="-128"/>
              </a:rPr>
              <a:t> всего 3 года, я нес добро только добро, ничего, кроме добра, и, господи, как же они ненавидели меня, эти люди! И они были в своем праве. Потому что боги пришли, не спрашивая разрешения»...</a:t>
            </a:r>
          </a:p>
          <a:p>
            <a:pPr indent="358775" algn="r"/>
            <a:r>
              <a:rPr lang="ru-RU" sz="1400" dirty="0" smtClean="0">
                <a:solidFill>
                  <a:srgbClr val="000000"/>
                </a:solidFill>
                <a:latin typeface="Yu Gothic UI Light" panose="020B0300000000000000" pitchFamily="34" charset="-128"/>
                <a:ea typeface="Yu Gothic UI Light" panose="020B0300000000000000" pitchFamily="34" charset="-128"/>
              </a:rPr>
              <a:t>А. Стругацкий, Б. Стругацкий. Волны гасят ветер.</a:t>
            </a:r>
            <a:endParaRPr lang="ru-RU" sz="1400" dirty="0">
              <a:latin typeface="Yu Gothic UI Light" panose="020B0300000000000000" pitchFamily="34" charset="-128"/>
              <a:ea typeface="Yu Gothic UI Light" panose="020B0300000000000000" pitchFamily="34" charset="-128"/>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036" y="1096170"/>
            <a:ext cx="4407763" cy="2800766"/>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996191"/>
            <a:ext cx="4625788" cy="2397306"/>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4604" r="11476"/>
          <a:stretch/>
        </p:blipFill>
        <p:spPr>
          <a:xfrm>
            <a:off x="9094693" y="3986296"/>
            <a:ext cx="2223247" cy="2405539"/>
          </a:xfrm>
          <a:prstGeom prst="rect">
            <a:avLst/>
          </a:prstGeom>
        </p:spPr>
      </p:pic>
    </p:spTree>
    <p:extLst>
      <p:ext uri="{BB962C8B-B14F-4D97-AF65-F5344CB8AC3E}">
        <p14:creationId xmlns:p14="http://schemas.microsoft.com/office/powerpoint/2010/main" val="3571547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альтернативы</a:t>
            </a:r>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0177" y="3074895"/>
            <a:ext cx="5769282" cy="3245222"/>
          </a:xfrm>
          <a:prstGeom prst="rect">
            <a:avLst/>
          </a:prstGeom>
        </p:spPr>
      </p:pic>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114519"/>
            <a:ext cx="5768788" cy="3255115"/>
          </a:xfrm>
        </p:spPr>
      </p:pic>
      <p:sp>
        <p:nvSpPr>
          <p:cNvPr id="3" name="Прямоугольник 2"/>
          <p:cNvSpPr/>
          <p:nvPr/>
        </p:nvSpPr>
        <p:spPr>
          <a:xfrm>
            <a:off x="5670177" y="3074895"/>
            <a:ext cx="936811" cy="128195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52268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33977" y="2361106"/>
            <a:ext cx="8927444" cy="1477328"/>
          </a:xfrm>
          <a:prstGeom prst="rect">
            <a:avLst/>
          </a:prstGeom>
        </p:spPr>
        <p:txBody>
          <a:bodyPr wrap="none">
            <a:spAutoFit/>
          </a:bodyPr>
          <a:lstStyle/>
          <a:p>
            <a:r>
              <a:rPr lang="ru-RU" sz="9000" dirty="0">
                <a:latin typeface="Bebas Neue Bold" panose="020B0606020202050201" pitchFamily="34" charset="-52"/>
              </a:rPr>
              <a:t>Спасибо за внимание!</a:t>
            </a:r>
          </a:p>
        </p:txBody>
      </p:sp>
    </p:spTree>
    <p:extLst>
      <p:ext uri="{BB962C8B-B14F-4D97-AF65-F5344CB8AC3E}">
        <p14:creationId xmlns:p14="http://schemas.microsoft.com/office/powerpoint/2010/main" val="9624762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Литература</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645" y="1025235"/>
            <a:ext cx="4894119" cy="4894119"/>
          </a:xfrm>
          <a:prstGeom prst="rect">
            <a:avLst/>
          </a:prstGeom>
        </p:spPr>
      </p:pic>
    </p:spTree>
    <p:extLst>
      <p:ext uri="{BB962C8B-B14F-4D97-AF65-F5344CB8AC3E}">
        <p14:creationId xmlns:p14="http://schemas.microsoft.com/office/powerpoint/2010/main" val="1270184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античность</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78879"/>
            <a:ext cx="2597872" cy="2620965"/>
          </a:xfrm>
          <a:prstGeom prst="rect">
            <a:avLst/>
          </a:prstGeom>
        </p:spPr>
      </p:pic>
      <p:sp>
        <p:nvSpPr>
          <p:cNvPr id="7" name="Прямоугольник 6"/>
          <p:cNvSpPr/>
          <p:nvPr/>
        </p:nvSpPr>
        <p:spPr>
          <a:xfrm>
            <a:off x="3645549" y="1083743"/>
            <a:ext cx="3640389" cy="5232202"/>
          </a:xfrm>
          <a:prstGeom prst="rect">
            <a:avLst/>
          </a:prstGeom>
        </p:spPr>
        <p:txBody>
          <a:bodyPr wrap="square">
            <a:spAutoFit/>
          </a:bodyPr>
          <a:lstStyle/>
          <a:p>
            <a:pPr indent="363538"/>
            <a:r>
              <a:rPr lang="en-US" sz="1600" dirty="0" smtClean="0">
                <a:latin typeface="Yu Gothic UI Light" panose="020B0300000000000000" pitchFamily="34" charset="-128"/>
                <a:ea typeface="Yu Gothic UI Light" panose="020B0300000000000000" pitchFamily="34" charset="-128"/>
              </a:rPr>
              <a:t>«</a:t>
            </a:r>
            <a:r>
              <a:rPr lang="ru-RU" sz="1600" dirty="0" err="1" smtClean="0">
                <a:latin typeface="Yu Gothic UI Light" panose="020B0300000000000000" pitchFamily="34" charset="-128"/>
                <a:ea typeface="Yu Gothic UI Light" panose="020B0300000000000000" pitchFamily="34" charset="-128"/>
              </a:rPr>
              <a:t>Антикитерский</a:t>
            </a:r>
            <a:r>
              <a:rPr lang="ru-RU" sz="1600" dirty="0" smtClean="0">
                <a:latin typeface="Yu Gothic UI Light" panose="020B0300000000000000" pitchFamily="34" charset="-128"/>
                <a:ea typeface="Yu Gothic UI Light" panose="020B0300000000000000" pitchFamily="34" charset="-128"/>
              </a:rPr>
              <a:t> механизм </a:t>
            </a:r>
            <a:r>
              <a:rPr lang="en-US" sz="1600" dirty="0" smtClean="0">
                <a:latin typeface="Yu Gothic UI Light" panose="020B0300000000000000" pitchFamily="34" charset="-128"/>
                <a:ea typeface="Yu Gothic UI Light" panose="020B0300000000000000" pitchFamily="34" charset="-128"/>
              </a:rPr>
              <a:t>&lt;…&gt;</a:t>
            </a:r>
            <a:r>
              <a:rPr lang="ru-RU" sz="1600" dirty="0" smtClean="0">
                <a:latin typeface="Yu Gothic UI Light" panose="020B0300000000000000" pitchFamily="34" charset="-128"/>
                <a:ea typeface="Yu Gothic UI Light" panose="020B0300000000000000" pitchFamily="34" charset="-128"/>
              </a:rPr>
              <a:t> — </a:t>
            </a:r>
            <a:r>
              <a:rPr lang="ru-RU" sz="1600" dirty="0">
                <a:latin typeface="Yu Gothic UI Light" panose="020B0300000000000000" pitchFamily="34" charset="-128"/>
                <a:ea typeface="Yu Gothic UI Light" panose="020B0300000000000000" pitchFamily="34" charset="-128"/>
              </a:rPr>
              <a:t>механическое устройство, поднятое в 1901 году с древнего судна, затонувшего недалеко от греческого острова Антикитера (греч. </a:t>
            </a:r>
            <a:r>
              <a:rPr lang="ru-RU" sz="1600" dirty="0" err="1">
                <a:latin typeface="Yu Gothic UI Light" panose="020B0300000000000000" pitchFamily="34" charset="-128"/>
                <a:ea typeface="Yu Gothic UI Light" panose="020B0300000000000000" pitchFamily="34" charset="-128"/>
              </a:rPr>
              <a:t>Αντικύθηρ</a:t>
            </a:r>
            <a:r>
              <a:rPr lang="ru-RU" sz="1600" dirty="0">
                <a:latin typeface="Yu Gothic UI Light" panose="020B0300000000000000" pitchFamily="34" charset="-128"/>
                <a:ea typeface="Yu Gothic UI Light" panose="020B0300000000000000" pitchFamily="34" charset="-128"/>
              </a:rPr>
              <a:t>α) и обнаруженного греческим водолазом 4 апреля 1900 года. Датируется приблизительно 100 годом до н. э. (возможно, до 150 года до н. э</a:t>
            </a:r>
            <a:r>
              <a:rPr lang="ru-RU" sz="1600" dirty="0" smtClean="0">
                <a:latin typeface="Yu Gothic UI Light" panose="020B0300000000000000" pitchFamily="34" charset="-128"/>
                <a:ea typeface="Yu Gothic UI Light" panose="020B0300000000000000" pitchFamily="34" charset="-128"/>
              </a:rPr>
              <a:t>. </a:t>
            </a:r>
            <a:r>
              <a:rPr lang="ru-RU" sz="1600" dirty="0">
                <a:latin typeface="Yu Gothic UI Light" panose="020B0300000000000000" pitchFamily="34" charset="-128"/>
                <a:ea typeface="Yu Gothic UI Light" panose="020B0300000000000000" pitchFamily="34" charset="-128"/>
              </a:rPr>
              <a:t>или 205 года до н. э</a:t>
            </a:r>
            <a:r>
              <a:rPr lang="ru-RU" sz="1600" dirty="0" smtClean="0">
                <a:latin typeface="Yu Gothic UI Light" panose="020B0300000000000000" pitchFamily="34" charset="-128"/>
                <a:ea typeface="Yu Gothic UI Light" panose="020B0300000000000000" pitchFamily="34" charset="-128"/>
              </a:rPr>
              <a:t>.).</a:t>
            </a:r>
          </a:p>
          <a:p>
            <a:pPr indent="363538"/>
            <a:r>
              <a:rPr lang="en-US" sz="1600" dirty="0" smtClean="0">
                <a:latin typeface="Yu Gothic UI Light" panose="020B0300000000000000" pitchFamily="34" charset="-128"/>
                <a:ea typeface="Yu Gothic UI Light" panose="020B0300000000000000" pitchFamily="34" charset="-128"/>
              </a:rPr>
              <a:t>&lt;…&gt;</a:t>
            </a:r>
          </a:p>
          <a:p>
            <a:pPr indent="363538"/>
            <a:r>
              <a:rPr lang="ru-RU" sz="1600" dirty="0" smtClean="0">
                <a:latin typeface="Yu Gothic UI Light" panose="020B0300000000000000" pitchFamily="34" charset="-128"/>
                <a:ea typeface="Yu Gothic UI Light" panose="020B0300000000000000" pitchFamily="34" charset="-128"/>
              </a:rPr>
              <a:t>Механизм </a:t>
            </a:r>
            <a:r>
              <a:rPr lang="ru-RU" sz="1600" dirty="0">
                <a:latin typeface="Yu Gothic UI Light" panose="020B0300000000000000" pitchFamily="34" charset="-128"/>
                <a:ea typeface="Yu Gothic UI Light" panose="020B0300000000000000" pitchFamily="34" charset="-128"/>
              </a:rPr>
              <a:t>содержал 37 бронзовых шестерён в деревянном корпусе, на котором были размещены циферблаты со стрелками и, по реконструкции, использовался для расчёта движения небесных тел. Другие устройства подобной сложности неизвестны в эллинистической </a:t>
            </a:r>
            <a:r>
              <a:rPr lang="ru-RU" sz="1600" dirty="0" smtClean="0">
                <a:latin typeface="Yu Gothic UI Light" panose="020B0300000000000000" pitchFamily="34" charset="-128"/>
                <a:ea typeface="Yu Gothic UI Light" panose="020B0300000000000000" pitchFamily="34" charset="-128"/>
              </a:rPr>
              <a:t>культуре</a:t>
            </a:r>
            <a:r>
              <a:rPr lang="en-US" sz="1600" dirty="0" smtClean="0">
                <a:latin typeface="Yu Gothic UI Light" panose="020B0300000000000000" pitchFamily="34" charset="-128"/>
                <a:ea typeface="Yu Gothic UI Light" panose="020B0300000000000000" pitchFamily="34" charset="-128"/>
              </a:rPr>
              <a:t>».</a:t>
            </a:r>
          </a:p>
          <a:p>
            <a:pPr algn="r"/>
            <a:r>
              <a:rPr lang="ru-RU" sz="1400" dirty="0" smtClean="0">
                <a:latin typeface="Yu Gothic UI Light" panose="020B0300000000000000" pitchFamily="34" charset="-128"/>
                <a:ea typeface="Yu Gothic UI Light" panose="020B0300000000000000" pitchFamily="34" charset="-128"/>
              </a:rPr>
              <a:t>Википедия</a:t>
            </a:r>
            <a:endParaRPr lang="ru-RU" sz="1400" dirty="0">
              <a:latin typeface="Yu Gothic UI Light" panose="020B0300000000000000" pitchFamily="34" charset="-128"/>
              <a:ea typeface="Yu Gothic UI Light" panose="020B0300000000000000" pitchFamily="34" charset="-128"/>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312" y="3839767"/>
            <a:ext cx="1818028" cy="2476178"/>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415" y="1078879"/>
            <a:ext cx="3863256" cy="5152618"/>
          </a:xfrm>
          <a:prstGeom prst="rect">
            <a:avLst/>
          </a:prstGeom>
        </p:spPr>
      </p:pic>
    </p:spTree>
    <p:extLst>
      <p:ext uri="{BB962C8B-B14F-4D97-AF65-F5344CB8AC3E}">
        <p14:creationId xmlns:p14="http://schemas.microsoft.com/office/powerpoint/2010/main" val="2660669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1372" y="1133058"/>
            <a:ext cx="5010380" cy="3335034"/>
          </a:xfrm>
          <a:prstGeom prst="rect">
            <a:avLst/>
          </a:prstGeom>
        </p:spPr>
      </p:pic>
      <p:sp>
        <p:nvSpPr>
          <p:cNvPr id="7" name="Прямоугольник 6"/>
          <p:cNvSpPr/>
          <p:nvPr/>
        </p:nvSpPr>
        <p:spPr>
          <a:xfrm>
            <a:off x="838200" y="4722262"/>
            <a:ext cx="2716328" cy="1569660"/>
          </a:xfrm>
          <a:prstGeom prst="rect">
            <a:avLst/>
          </a:prstGeom>
        </p:spPr>
        <p:txBody>
          <a:bodyPr wrap="square">
            <a:spAutoFit/>
          </a:bodyPr>
          <a:lstStyle/>
          <a:p>
            <a:r>
              <a:rPr lang="ru-RU" sz="1600" dirty="0">
                <a:latin typeface="Yu Gothic UI Light" panose="020B0300000000000000" pitchFamily="34" charset="-128"/>
                <a:ea typeface="Yu Gothic UI Light" panose="020B0300000000000000" pitchFamily="34" charset="-128"/>
              </a:rPr>
              <a:t>Джон </a:t>
            </a:r>
            <a:r>
              <a:rPr lang="ru-RU" sz="1600" dirty="0" smtClean="0">
                <a:latin typeface="Yu Gothic UI Light" panose="020B0300000000000000" pitchFamily="34" charset="-128"/>
                <a:ea typeface="Yu Gothic UI Light" panose="020B0300000000000000" pitchFamily="34" charset="-128"/>
              </a:rPr>
              <a:t>Н</a:t>
            </a:r>
            <a:r>
              <a:rPr lang="ru-RU" sz="1600" dirty="0">
                <a:latin typeface="Yu Gothic UI Light" panose="020B0300000000000000" pitchFamily="34" charset="-128"/>
                <a:ea typeface="Yu Gothic UI Light" panose="020B0300000000000000" pitchFamily="34" charset="-128"/>
              </a:rPr>
              <a:t>е</a:t>
            </a:r>
            <a:r>
              <a:rPr lang="ru-RU" sz="1600" dirty="0" smtClean="0">
                <a:latin typeface="Yu Gothic UI Light" panose="020B0300000000000000" pitchFamily="34" charset="-128"/>
                <a:ea typeface="Yu Gothic UI Light" panose="020B0300000000000000" pitchFamily="34" charset="-128"/>
              </a:rPr>
              <a:t>пер (1550—1617</a:t>
            </a:r>
            <a:r>
              <a:rPr lang="ru-RU" sz="1600" dirty="0">
                <a:latin typeface="Yu Gothic UI Light" panose="020B0300000000000000" pitchFamily="34" charset="-128"/>
                <a:ea typeface="Yu Gothic UI Light" panose="020B0300000000000000" pitchFamily="34" charset="-128"/>
              </a:rPr>
              <a:t>) — шотландский математик, один из изобретателей логарифмов, первый публикатор логарифмических </a:t>
            </a:r>
            <a:r>
              <a:rPr lang="ru-RU" sz="1600" dirty="0" smtClean="0">
                <a:latin typeface="Yu Gothic UI Light" panose="020B0300000000000000" pitchFamily="34" charset="-128"/>
                <a:ea typeface="Yu Gothic UI Light" panose="020B0300000000000000" pitchFamily="34" charset="-128"/>
              </a:rPr>
              <a:t>таблиц.</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3951372" y="4735902"/>
            <a:ext cx="5010380" cy="1569660"/>
          </a:xfrm>
          <a:prstGeom prst="rect">
            <a:avLst/>
          </a:prstGeom>
        </p:spPr>
        <p:txBody>
          <a:bodyPr wrap="square">
            <a:spAutoFit/>
          </a:bodyPr>
          <a:lstStyle/>
          <a:p>
            <a:r>
              <a:rPr lang="ru-RU" sz="1600" dirty="0" err="1">
                <a:solidFill>
                  <a:srgbClr val="252525"/>
                </a:solidFill>
                <a:latin typeface="Yu Gothic UI Light" panose="020B0300000000000000" pitchFamily="34" charset="-128"/>
                <a:ea typeface="Yu Gothic UI Light" panose="020B0300000000000000" pitchFamily="34" charset="-128"/>
              </a:rPr>
              <a:t>Неперовы</a:t>
            </a:r>
            <a:r>
              <a:rPr lang="ru-RU" sz="1600" dirty="0">
                <a:solidFill>
                  <a:srgbClr val="252525"/>
                </a:solidFill>
                <a:latin typeface="Yu Gothic UI Light" panose="020B0300000000000000" pitchFamily="34" charset="-128"/>
                <a:ea typeface="Yu Gothic UI Light" panose="020B0300000000000000" pitchFamily="34" charset="-128"/>
              </a:rPr>
              <a:t> палочки </a:t>
            </a:r>
            <a:r>
              <a:rPr lang="ru-RU" sz="1600" dirty="0" smtClean="0">
                <a:solidFill>
                  <a:srgbClr val="252525"/>
                </a:solidFill>
                <a:latin typeface="Yu Gothic UI Light" panose="020B0300000000000000" pitchFamily="34" charset="-128"/>
                <a:ea typeface="Yu Gothic UI Light" panose="020B0300000000000000" pitchFamily="34" charset="-128"/>
              </a:rPr>
              <a:t>— счётный прибор</a:t>
            </a:r>
            <a:r>
              <a:rPr lang="en-US" sz="1600" dirty="0">
                <a:solidFill>
                  <a:srgbClr val="252525"/>
                </a:solidFill>
                <a:latin typeface="Yu Gothic UI Light" panose="020B0300000000000000" pitchFamily="34" charset="-128"/>
                <a:ea typeface="Yu Gothic UI Light" panose="020B0300000000000000" pitchFamily="34" charset="-128"/>
              </a:rPr>
              <a:t>,</a:t>
            </a:r>
            <a:r>
              <a:rPr lang="ru-RU" sz="1600" dirty="0" smtClean="0">
                <a:solidFill>
                  <a:srgbClr val="252525"/>
                </a:solidFill>
                <a:latin typeface="Yu Gothic UI Light" panose="020B0300000000000000" pitchFamily="34" charset="-128"/>
                <a:ea typeface="Yu Gothic UI Light" panose="020B0300000000000000" pitchFamily="34" charset="-128"/>
              </a:rPr>
              <a:t> который мог </a:t>
            </a:r>
            <a:r>
              <a:rPr lang="ru-RU" sz="1600" dirty="0">
                <a:solidFill>
                  <a:srgbClr val="252525"/>
                </a:solidFill>
                <a:latin typeface="Yu Gothic UI Light" panose="020B0300000000000000" pitchFamily="34" charset="-128"/>
                <a:ea typeface="Yu Gothic UI Light" panose="020B0300000000000000" pitchFamily="34" charset="-128"/>
              </a:rPr>
              <a:t>непосредственно прилагаться </a:t>
            </a:r>
            <a:r>
              <a:rPr lang="ru-RU" sz="1600" dirty="0" smtClean="0">
                <a:solidFill>
                  <a:srgbClr val="252525"/>
                </a:solidFill>
                <a:latin typeface="Yu Gothic UI Light" panose="020B0300000000000000" pitchFamily="34" charset="-128"/>
                <a:ea typeface="Yu Gothic UI Light" panose="020B0300000000000000" pitchFamily="34" charset="-128"/>
              </a:rPr>
              <a:t>к </a:t>
            </a:r>
            <a:r>
              <a:rPr lang="ru-RU" sz="1600" dirty="0">
                <a:solidFill>
                  <a:srgbClr val="252525"/>
                </a:solidFill>
                <a:latin typeface="Yu Gothic UI Light" panose="020B0300000000000000" pitchFamily="34" charset="-128"/>
                <a:ea typeface="Yu Gothic UI Light" panose="020B0300000000000000" pitchFamily="34" charset="-128"/>
              </a:rPr>
              <a:t>исполнению </a:t>
            </a:r>
            <a:r>
              <a:rPr lang="ru-RU" sz="1600" dirty="0" smtClean="0">
                <a:solidFill>
                  <a:srgbClr val="252525"/>
                </a:solidFill>
                <a:latin typeface="Yu Gothic UI Light" panose="020B0300000000000000" pitchFamily="34" charset="-128"/>
                <a:ea typeface="Yu Gothic UI Light" panose="020B0300000000000000" pitchFamily="34" charset="-128"/>
              </a:rPr>
              <a:t>действия умножения</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и, с некоторыми дополнительными сложностями, деления</a:t>
            </a:r>
            <a:r>
              <a:rPr lang="ru-RU" sz="1600" dirty="0">
                <a:solidFill>
                  <a:srgbClr val="252525"/>
                </a:solidFill>
                <a:latin typeface="Yu Gothic UI Light" panose="020B0300000000000000" pitchFamily="34" charset="-128"/>
                <a:ea typeface="Yu Gothic UI Light" panose="020B0300000000000000" pitchFamily="34" charset="-128"/>
              </a:rPr>
              <a:t>. Успех </a:t>
            </a:r>
            <a:r>
              <a:rPr lang="ru-RU" sz="1600" dirty="0" smtClean="0">
                <a:solidFill>
                  <a:srgbClr val="252525"/>
                </a:solidFill>
                <a:latin typeface="Yu Gothic UI Light" panose="020B0300000000000000" pitchFamily="34" charset="-128"/>
                <a:ea typeface="Yu Gothic UI Light" panose="020B0300000000000000" pitchFamily="34" charset="-128"/>
              </a:rPr>
              <a:t>этого прибора </a:t>
            </a:r>
            <a:r>
              <a:rPr lang="ru-RU" sz="1600" dirty="0">
                <a:solidFill>
                  <a:srgbClr val="252525"/>
                </a:solidFill>
                <a:latin typeface="Yu Gothic UI Light" panose="020B0300000000000000" pitchFamily="34" charset="-128"/>
                <a:ea typeface="Yu Gothic UI Light" panose="020B0300000000000000" pitchFamily="34" charset="-128"/>
              </a:rPr>
              <a:t>был так значителен, что в честь как самого прибора, так и его </a:t>
            </a:r>
            <a:r>
              <a:rPr lang="ru-RU" sz="1600" dirty="0" smtClean="0">
                <a:solidFill>
                  <a:srgbClr val="252525"/>
                </a:solidFill>
                <a:latin typeface="Yu Gothic UI Light" panose="020B0300000000000000" pitchFamily="34" charset="-128"/>
                <a:ea typeface="Yu Gothic UI Light" panose="020B0300000000000000" pitchFamily="34" charset="-128"/>
              </a:rPr>
              <a:t>изобретателя, писались стихи.</a:t>
            </a:r>
            <a:endParaRPr lang="ru-RU" sz="1600" dirty="0">
              <a:latin typeface="Yu Gothic UI Light" panose="020B0300000000000000" pitchFamily="34" charset="-128"/>
              <a:ea typeface="Yu Gothic UI Light" panose="020B0300000000000000" pitchFamily="34" charset="-128"/>
            </a:endParaRP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597" y="1146700"/>
            <a:ext cx="1995203" cy="3321392"/>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14" y="1133060"/>
            <a:ext cx="2643014" cy="3335032"/>
          </a:xfrm>
          <a:prstGeom prst="rect">
            <a:avLst/>
          </a:prstGeom>
        </p:spPr>
      </p:pic>
      <p:sp>
        <p:nvSpPr>
          <p:cNvPr id="12" name="Прямоугольник 11"/>
          <p:cNvSpPr/>
          <p:nvPr/>
        </p:nvSpPr>
        <p:spPr>
          <a:xfrm>
            <a:off x="9282546" y="4735902"/>
            <a:ext cx="2071254" cy="1569660"/>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Панегирик Джозефа </a:t>
            </a:r>
            <a:r>
              <a:rPr lang="ru-RU" sz="1600" dirty="0" err="1" smtClean="0">
                <a:latin typeface="Yu Gothic UI Light" panose="020B0300000000000000" pitchFamily="34" charset="-128"/>
                <a:ea typeface="Yu Gothic UI Light" panose="020B0300000000000000" pitchFamily="34" charset="-128"/>
              </a:rPr>
              <a:t>Моксона</a:t>
            </a:r>
            <a:r>
              <a:rPr lang="en-US" sz="1600" dirty="0" smtClean="0">
                <a:latin typeface="Yu Gothic UI Light" panose="020B0300000000000000" pitchFamily="34" charset="-128"/>
                <a:ea typeface="Yu Gothic UI Light" panose="020B0300000000000000" pitchFamily="34" charset="-128"/>
              </a:rPr>
              <a:t> (1627</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1691)</a:t>
            </a:r>
            <a:r>
              <a:rPr lang="ru-RU" sz="1600" dirty="0" smtClean="0">
                <a:latin typeface="Yu Gothic UI Light" panose="020B0300000000000000" pitchFamily="34" charset="-128"/>
                <a:ea typeface="Yu Gothic UI Light" panose="020B0300000000000000" pitchFamily="34" charset="-128"/>
              </a:rPr>
              <a:t>, воспевающий </a:t>
            </a:r>
            <a:r>
              <a:rPr lang="ru-RU" sz="1600" dirty="0" err="1" smtClean="0">
                <a:latin typeface="Yu Gothic UI Light" panose="020B0300000000000000" pitchFamily="34" charset="-128"/>
                <a:ea typeface="Yu Gothic UI Light" panose="020B0300000000000000" pitchFamily="34" charset="-128"/>
              </a:rPr>
              <a:t>неперовы</a:t>
            </a:r>
            <a:r>
              <a:rPr lang="ru-RU" sz="1600" dirty="0" smtClean="0">
                <a:latin typeface="Yu Gothic UI Light" panose="020B0300000000000000" pitchFamily="34" charset="-128"/>
                <a:ea typeface="Yu Gothic UI Light" panose="020B0300000000000000" pitchFamily="34" charset="-128"/>
              </a:rPr>
              <a:t> палочки, а точнее, дословно «кости».</a:t>
            </a:r>
            <a:endParaRPr lang="ru-RU" sz="1600" dirty="0">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426479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sp>
        <p:nvSpPr>
          <p:cNvPr id="7" name="Прямоугольник 6"/>
          <p:cNvSpPr/>
          <p:nvPr/>
        </p:nvSpPr>
        <p:spPr>
          <a:xfrm>
            <a:off x="848186" y="4351963"/>
            <a:ext cx="2317628" cy="1815882"/>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Вильгельм </a:t>
            </a:r>
            <a:r>
              <a:rPr lang="ru-RU" sz="1600" dirty="0" err="1">
                <a:latin typeface="Yu Gothic UI Light" panose="020B0300000000000000" pitchFamily="34" charset="-128"/>
                <a:ea typeface="Yu Gothic UI Light" panose="020B0300000000000000" pitchFamily="34" charset="-128"/>
              </a:rPr>
              <a:t>Шиккард</a:t>
            </a:r>
            <a:r>
              <a:rPr lang="ru-RU" sz="1600" dirty="0">
                <a:latin typeface="Yu Gothic UI Light" panose="020B0300000000000000" pitchFamily="34" charset="-128"/>
                <a:ea typeface="Yu Gothic UI Light" panose="020B0300000000000000" pitchFamily="34" charset="-128"/>
              </a:rPr>
              <a:t> (1592—1635) — немецкий учёный, </a:t>
            </a:r>
            <a:r>
              <a:rPr lang="ru-RU" sz="1600" dirty="0" smtClean="0">
                <a:latin typeface="Yu Gothic UI Light" panose="020B0300000000000000" pitchFamily="34" charset="-128"/>
                <a:ea typeface="Yu Gothic UI Light" panose="020B0300000000000000" pitchFamily="34" charset="-128"/>
              </a:rPr>
              <a:t>астроном и математик, </a:t>
            </a:r>
            <a:r>
              <a:rPr lang="ru-RU" sz="1600" dirty="0">
                <a:latin typeface="Yu Gothic UI Light" panose="020B0300000000000000" pitchFamily="34" charset="-128"/>
                <a:ea typeface="Yu Gothic UI Light" panose="020B0300000000000000" pitchFamily="34" charset="-128"/>
              </a:rPr>
              <a:t>создатель первого проекта счётной </a:t>
            </a:r>
            <a:r>
              <a:rPr lang="ru-RU" sz="1600" dirty="0" smtClean="0">
                <a:latin typeface="Yu Gothic UI Light" panose="020B0300000000000000" pitchFamily="34" charset="-128"/>
                <a:ea typeface="Yu Gothic UI Light" panose="020B0300000000000000" pitchFamily="34" charset="-128"/>
              </a:rPr>
              <a:t>машины.</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3384897" y="4351963"/>
            <a:ext cx="5301434" cy="1815882"/>
          </a:xfrm>
          <a:prstGeom prst="rect">
            <a:avLst/>
          </a:prstGeom>
        </p:spPr>
        <p:txBody>
          <a:bodyPr wrap="squar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Суммирующая машина </a:t>
            </a:r>
            <a:r>
              <a:rPr lang="ru-RU" sz="1600" dirty="0" smtClean="0">
                <a:solidFill>
                  <a:srgbClr val="252525"/>
                </a:solidFill>
                <a:latin typeface="Yu Gothic UI Light" panose="020B0300000000000000" pitchFamily="34" charset="-128"/>
                <a:ea typeface="Yu Gothic UI Light" panose="020B0300000000000000" pitchFamily="34" charset="-128"/>
              </a:rPr>
              <a:t>Паскаля </a:t>
            </a:r>
            <a:r>
              <a:rPr lang="ru-RU" sz="1600" dirty="0">
                <a:solidFill>
                  <a:srgbClr val="252525"/>
                </a:solidFill>
                <a:latin typeface="Yu Gothic UI Light" panose="020B0300000000000000" pitchFamily="34" charset="-128"/>
                <a:ea typeface="Yu Gothic UI Light" panose="020B0300000000000000" pitchFamily="34" charset="-128"/>
              </a:rPr>
              <a:t>(«</a:t>
            </a:r>
            <a:r>
              <a:rPr lang="ru-RU" sz="1600" dirty="0" err="1" smtClean="0">
                <a:solidFill>
                  <a:srgbClr val="252525"/>
                </a:solidFill>
                <a:latin typeface="Yu Gothic UI Light" panose="020B0300000000000000" pitchFamily="34" charset="-128"/>
                <a:ea typeface="Yu Gothic UI Light" panose="020B0300000000000000" pitchFamily="34" charset="-128"/>
              </a:rPr>
              <a:t>Паскалина</a:t>
            </a:r>
            <a:r>
              <a:rPr lang="ru-RU" sz="1600" dirty="0">
                <a:solidFill>
                  <a:srgbClr val="252525"/>
                </a:solidFill>
                <a:latin typeface="Yu Gothic UI Light" panose="020B0300000000000000" pitchFamily="34" charset="-128"/>
                <a:ea typeface="Yu Gothic UI Light" panose="020B0300000000000000" pitchFamily="34" charset="-128"/>
              </a:rPr>
              <a:t>») — арифметическая машина, изобретённая </a:t>
            </a:r>
            <a:r>
              <a:rPr lang="ru-RU" sz="1600" dirty="0" err="1" smtClean="0">
                <a:solidFill>
                  <a:srgbClr val="252525"/>
                </a:solidFill>
                <a:latin typeface="Yu Gothic UI Light" panose="020B0300000000000000" pitchFamily="34" charset="-128"/>
                <a:ea typeface="Yu Gothic UI Light" panose="020B0300000000000000" pitchFamily="34" charset="-128"/>
              </a:rPr>
              <a:t>Блезом</a:t>
            </a:r>
            <a:r>
              <a:rPr lang="ru-RU" sz="1600" dirty="0" smtClean="0">
                <a:solidFill>
                  <a:srgbClr val="252525"/>
                </a:solidFill>
                <a:latin typeface="Yu Gothic UI Light" panose="020B0300000000000000" pitchFamily="34" charset="-128"/>
                <a:ea typeface="Yu Gothic UI Light" panose="020B0300000000000000" pitchFamily="34" charset="-128"/>
              </a:rPr>
              <a:t> </a:t>
            </a:r>
            <a:r>
              <a:rPr lang="ru-RU" sz="1600" dirty="0">
                <a:solidFill>
                  <a:srgbClr val="252525"/>
                </a:solidFill>
                <a:latin typeface="Yu Gothic UI Light" panose="020B0300000000000000" pitchFamily="34" charset="-128"/>
                <a:ea typeface="Yu Gothic UI Light" panose="020B0300000000000000" pitchFamily="34" charset="-128"/>
              </a:rPr>
              <a:t>Паскалем </a:t>
            </a:r>
            <a:r>
              <a:rPr lang="ru-RU" sz="1600" dirty="0" smtClean="0">
                <a:solidFill>
                  <a:srgbClr val="252525"/>
                </a:solidFill>
                <a:latin typeface="Yu Gothic UI Light" panose="020B0300000000000000" pitchFamily="34" charset="-128"/>
                <a:ea typeface="Yu Gothic UI Light" panose="020B0300000000000000" pitchFamily="34" charset="-128"/>
              </a:rPr>
              <a:t>в </a:t>
            </a:r>
            <a:r>
              <a:rPr lang="ru-RU" sz="1600" dirty="0">
                <a:solidFill>
                  <a:srgbClr val="252525"/>
                </a:solidFill>
                <a:latin typeface="Yu Gothic UI Light" panose="020B0300000000000000" pitchFamily="34" charset="-128"/>
                <a:ea typeface="Yu Gothic UI Light" panose="020B0300000000000000" pitchFamily="34" charset="-128"/>
              </a:rPr>
              <a:t>1642 году. </a:t>
            </a:r>
            <a:r>
              <a:rPr lang="ru-RU" sz="1600" dirty="0" smtClean="0">
                <a:solidFill>
                  <a:srgbClr val="252525"/>
                </a:solidFill>
                <a:latin typeface="Yu Gothic UI Light" panose="020B0300000000000000" pitchFamily="34" charset="-128"/>
                <a:ea typeface="Yu Gothic UI Light" panose="020B0300000000000000" pitchFamily="34" charset="-128"/>
              </a:rPr>
              <a:t>Поздние варианты машины могли </a:t>
            </a:r>
            <a:r>
              <a:rPr lang="ru-RU" sz="1600" dirty="0">
                <a:solidFill>
                  <a:srgbClr val="252525"/>
                </a:solidFill>
                <a:latin typeface="Yu Gothic UI Light" panose="020B0300000000000000" pitchFamily="34" charset="-128"/>
                <a:ea typeface="Yu Gothic UI Light" panose="020B0300000000000000" pitchFamily="34" charset="-128"/>
              </a:rPr>
              <a:t>работать с </a:t>
            </a:r>
            <a:r>
              <a:rPr lang="ru-RU" sz="1600" dirty="0" smtClean="0">
                <a:solidFill>
                  <a:srgbClr val="252525"/>
                </a:solidFill>
                <a:latin typeface="Yu Gothic UI Light" panose="020B0300000000000000" pitchFamily="34" charset="-128"/>
                <a:ea typeface="Yu Gothic UI Light" panose="020B0300000000000000" pitchFamily="34" charset="-128"/>
              </a:rPr>
              <a:t>числами </a:t>
            </a:r>
            <a:r>
              <a:rPr lang="ru-RU" sz="1600" dirty="0">
                <a:solidFill>
                  <a:srgbClr val="252525"/>
                </a:solidFill>
                <a:latin typeface="Yu Gothic UI Light" panose="020B0300000000000000" pitchFamily="34" charset="-128"/>
                <a:ea typeface="Yu Gothic UI Light" panose="020B0300000000000000" pitchFamily="34" charset="-128"/>
              </a:rPr>
              <a:t>до </a:t>
            </a:r>
            <a:r>
              <a:rPr lang="ru-RU" sz="1600" dirty="0" smtClean="0">
                <a:solidFill>
                  <a:srgbClr val="252525"/>
                </a:solidFill>
                <a:latin typeface="Yu Gothic UI Light" panose="020B0300000000000000" pitchFamily="34" charset="-128"/>
                <a:ea typeface="Yu Gothic UI Light" panose="020B0300000000000000" pitchFamily="34" charset="-128"/>
              </a:rPr>
              <a:t>9 999</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999</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и выполнять сложение, вычитание, умножение и деление</a:t>
            </a:r>
            <a:r>
              <a:rPr lang="ru-RU" sz="1600" dirty="0">
                <a:solidFill>
                  <a:srgbClr val="252525"/>
                </a:solidFill>
                <a:latin typeface="Yu Gothic UI Light" panose="020B0300000000000000" pitchFamily="34" charset="-128"/>
                <a:ea typeface="Yu Gothic UI Light" panose="020B0300000000000000" pitchFamily="34" charset="-128"/>
              </a:rPr>
              <a:t>. </a:t>
            </a:r>
            <a:r>
              <a:rPr lang="ru-RU" sz="1600" dirty="0" smtClean="0">
                <a:solidFill>
                  <a:srgbClr val="252525"/>
                </a:solidFill>
                <a:latin typeface="Yu Gothic UI Light" panose="020B0300000000000000" pitchFamily="34" charset="-128"/>
                <a:ea typeface="Yu Gothic UI Light" panose="020B0300000000000000" pitchFamily="34" charset="-128"/>
              </a:rPr>
              <a:t>Заложенный </a:t>
            </a:r>
            <a:r>
              <a:rPr lang="ru-RU" sz="1600" dirty="0">
                <a:solidFill>
                  <a:srgbClr val="252525"/>
                </a:solidFill>
                <a:latin typeface="Yu Gothic UI Light" panose="020B0300000000000000" pitchFamily="34" charset="-128"/>
                <a:ea typeface="Yu Gothic UI Light" panose="020B0300000000000000" pitchFamily="34" charset="-128"/>
              </a:rPr>
              <a:t>в основу </a:t>
            </a:r>
            <a:r>
              <a:rPr lang="ru-RU" sz="1600" dirty="0" smtClean="0">
                <a:solidFill>
                  <a:srgbClr val="252525"/>
                </a:solidFill>
                <a:latin typeface="Yu Gothic UI Light" panose="020B0300000000000000" pitchFamily="34" charset="-128"/>
                <a:ea typeface="Yu Gothic UI Light" panose="020B0300000000000000" pitchFamily="34" charset="-128"/>
              </a:rPr>
              <a:t>машины </a:t>
            </a:r>
            <a:r>
              <a:rPr lang="ru-RU" sz="1600" dirty="0">
                <a:solidFill>
                  <a:srgbClr val="252525"/>
                </a:solidFill>
                <a:latin typeface="Yu Gothic UI Light" panose="020B0300000000000000" pitchFamily="34" charset="-128"/>
                <a:ea typeface="Yu Gothic UI Light" panose="020B0300000000000000" pitchFamily="34" charset="-128"/>
              </a:rPr>
              <a:t>принцип связанных колёс почти на </a:t>
            </a:r>
            <a:r>
              <a:rPr lang="ru-RU" sz="1600" dirty="0" smtClean="0">
                <a:solidFill>
                  <a:srgbClr val="252525"/>
                </a:solidFill>
                <a:latin typeface="Yu Gothic UI Light" panose="020B0300000000000000" pitchFamily="34" charset="-128"/>
                <a:ea typeface="Yu Gothic UI Light" panose="020B0300000000000000" pitchFamily="34" charset="-128"/>
              </a:rPr>
              <a:t>триста лет стал </a:t>
            </a:r>
            <a:r>
              <a:rPr lang="ru-RU" sz="1600" dirty="0">
                <a:solidFill>
                  <a:srgbClr val="252525"/>
                </a:solidFill>
                <a:latin typeface="Yu Gothic UI Light" panose="020B0300000000000000" pitchFamily="34" charset="-128"/>
                <a:ea typeface="Yu Gothic UI Light" panose="020B0300000000000000" pitchFamily="34" charset="-128"/>
              </a:rPr>
              <a:t>основой </a:t>
            </a:r>
            <a:r>
              <a:rPr lang="ru-RU" sz="1600" dirty="0" smtClean="0">
                <a:solidFill>
                  <a:srgbClr val="252525"/>
                </a:solidFill>
                <a:latin typeface="Yu Gothic UI Light" panose="020B0300000000000000" pitchFamily="34" charset="-128"/>
                <a:ea typeface="Yu Gothic UI Light" panose="020B0300000000000000" pitchFamily="34" charset="-128"/>
              </a:rPr>
              <a:t>большинства вычислительных </a:t>
            </a:r>
            <a:r>
              <a:rPr lang="ru-RU" sz="1600" dirty="0">
                <a:solidFill>
                  <a:srgbClr val="252525"/>
                </a:solidFill>
                <a:latin typeface="Yu Gothic UI Light" panose="020B0300000000000000" pitchFamily="34" charset="-128"/>
                <a:ea typeface="Yu Gothic UI Light" panose="020B0300000000000000" pitchFamily="34" charset="-128"/>
              </a:rPr>
              <a:t>устройств.</a:t>
            </a:r>
            <a:endParaRPr lang="ru-RU" sz="1600" dirty="0">
              <a:latin typeface="Yu Gothic UI Light" panose="020B0300000000000000" pitchFamily="34" charset="-128"/>
              <a:ea typeface="Yu Gothic UI Light" panose="020B0300000000000000" pitchFamily="34" charset="-128"/>
            </a:endParaRPr>
          </a:p>
        </p:txBody>
      </p:sp>
      <p:sp>
        <p:nvSpPr>
          <p:cNvPr id="12" name="Прямоугольник 11"/>
          <p:cNvSpPr/>
          <p:nvPr/>
        </p:nvSpPr>
        <p:spPr>
          <a:xfrm>
            <a:off x="8915400" y="4351963"/>
            <a:ext cx="2438400" cy="1815882"/>
          </a:xfrm>
          <a:prstGeom prst="rect">
            <a:avLst/>
          </a:prstGeom>
        </p:spPr>
        <p:txBody>
          <a:bodyPr wrap="square">
            <a:spAutoFit/>
          </a:bodyPr>
          <a:lstStyle/>
          <a:p>
            <a:r>
              <a:rPr lang="ru-RU" sz="1600" dirty="0" err="1">
                <a:latin typeface="Yu Gothic UI Light" panose="020B0300000000000000" pitchFamily="34" charset="-128"/>
                <a:ea typeface="Yu Gothic UI Light" panose="020B0300000000000000" pitchFamily="34" charset="-128"/>
              </a:rPr>
              <a:t>Блез</a:t>
            </a:r>
            <a:r>
              <a:rPr lang="ru-RU" sz="1600" dirty="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Паскаль (1623—1662) </a:t>
            </a:r>
            <a:r>
              <a:rPr lang="ru-RU" sz="1600" dirty="0">
                <a:latin typeface="Yu Gothic UI Light" panose="020B0300000000000000" pitchFamily="34" charset="-128"/>
                <a:ea typeface="Yu Gothic UI Light" panose="020B0300000000000000" pitchFamily="34" charset="-128"/>
              </a:rPr>
              <a:t>— французский математик, механик, физик, литератор и </a:t>
            </a:r>
            <a:r>
              <a:rPr lang="ru-RU" sz="1600" dirty="0" smtClean="0">
                <a:latin typeface="Yu Gothic UI Light" panose="020B0300000000000000" pitchFamily="34" charset="-128"/>
                <a:ea typeface="Yu Gothic UI Light" panose="020B0300000000000000" pitchFamily="34" charset="-128"/>
              </a:rPr>
              <a:t>философ. Один из основателей </a:t>
            </a:r>
            <a:r>
              <a:rPr lang="ru-RU" sz="1600" dirty="0" err="1" smtClean="0">
                <a:latin typeface="Yu Gothic UI Light" panose="020B0300000000000000" pitchFamily="34" charset="-128"/>
                <a:ea typeface="Yu Gothic UI Light" panose="020B0300000000000000" pitchFamily="34" charset="-128"/>
              </a:rPr>
              <a:t>матанализа</a:t>
            </a:r>
            <a:r>
              <a:rPr lang="ru-RU" sz="1600" dirty="0" smtClean="0">
                <a:latin typeface="Yu Gothic UI Light" panose="020B0300000000000000" pitchFamily="34" charset="-128"/>
                <a:ea typeface="Yu Gothic UI Light" panose="020B0300000000000000" pitchFamily="34" charset="-128"/>
              </a:rPr>
              <a:t> и теории вероятностей.</a:t>
            </a:r>
            <a:endParaRPr lang="ru-RU" sz="1600" dirty="0">
              <a:latin typeface="Yu Gothic UI Light" panose="020B0300000000000000" pitchFamily="34" charset="-128"/>
              <a:ea typeface="Yu Gothic UI Light" panose="020B0300000000000000" pitchFamily="34" charset="-128"/>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400" y="1133058"/>
            <a:ext cx="2438400" cy="290474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897" y="1133058"/>
            <a:ext cx="5301434" cy="290474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86" y="1133058"/>
            <a:ext cx="2307642" cy="2904744"/>
          </a:xfrm>
          <a:prstGeom prst="rect">
            <a:avLst/>
          </a:prstGeom>
        </p:spPr>
      </p:pic>
    </p:spTree>
    <p:extLst>
      <p:ext uri="{BB962C8B-B14F-4D97-AF65-F5344CB8AC3E}">
        <p14:creationId xmlns:p14="http://schemas.microsoft.com/office/powerpoint/2010/main" val="742096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sp>
        <p:nvSpPr>
          <p:cNvPr id="7" name="Прямоугольник 6"/>
          <p:cNvSpPr/>
          <p:nvPr/>
        </p:nvSpPr>
        <p:spPr>
          <a:xfrm>
            <a:off x="838200" y="3811012"/>
            <a:ext cx="2098839" cy="2800767"/>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Чарльз Бэббидж </a:t>
            </a:r>
            <a:r>
              <a:rPr lang="ru-RU" sz="1600" dirty="0">
                <a:latin typeface="Yu Gothic UI Light" panose="020B0300000000000000" pitchFamily="34" charset="-128"/>
                <a:ea typeface="Yu Gothic UI Light" panose="020B0300000000000000" pitchFamily="34" charset="-128"/>
              </a:rPr>
              <a:t>(1791—1871) — английский математик, изобретатель первой аналитической вычислительной машины. Автор трудов по теории функций, механизации </a:t>
            </a:r>
            <a:r>
              <a:rPr lang="ru-RU" sz="1600" dirty="0" smtClean="0">
                <a:latin typeface="Yu Gothic UI Light" panose="020B0300000000000000" pitchFamily="34" charset="-128"/>
                <a:ea typeface="Yu Gothic UI Light" panose="020B0300000000000000" pitchFamily="34" charset="-128"/>
              </a:rPr>
              <a:t>счёта.</a:t>
            </a:r>
            <a:endParaRPr lang="ru-RU" sz="1600" dirty="0">
              <a:latin typeface="Yu Gothic UI Light" panose="020B0300000000000000" pitchFamily="34" charset="-128"/>
              <a:ea typeface="Yu Gothic UI Light" panose="020B0300000000000000" pitchFamily="34" charset="-128"/>
            </a:endParaRPr>
          </a:p>
        </p:txBody>
      </p:sp>
      <p:sp>
        <p:nvSpPr>
          <p:cNvPr id="8" name="Прямоугольник 7"/>
          <p:cNvSpPr/>
          <p:nvPr/>
        </p:nvSpPr>
        <p:spPr>
          <a:xfrm>
            <a:off x="3132332" y="3811012"/>
            <a:ext cx="3632136" cy="2800767"/>
          </a:xfrm>
          <a:prstGeom prst="rect">
            <a:avLst/>
          </a:prstGeom>
        </p:spPr>
        <p:txBody>
          <a:bodyPr wrap="square">
            <a:spAutoFit/>
          </a:bodyPr>
          <a:lstStyle/>
          <a:p>
            <a:r>
              <a:rPr lang="ru-RU" sz="1600" dirty="0">
                <a:solidFill>
                  <a:srgbClr val="252525"/>
                </a:solidFill>
                <a:latin typeface="Yu Gothic UI Light" panose="020B0300000000000000" pitchFamily="34" charset="-128"/>
                <a:ea typeface="Yu Gothic UI Light" panose="020B0300000000000000" pitchFamily="34" charset="-128"/>
              </a:rPr>
              <a:t>В период 1989 по 1991 год к </a:t>
            </a:r>
            <a:r>
              <a:rPr lang="ru-RU" sz="1600" dirty="0" smtClean="0">
                <a:solidFill>
                  <a:srgbClr val="252525"/>
                </a:solidFill>
                <a:latin typeface="Yu Gothic UI Light" panose="020B0300000000000000" pitchFamily="34" charset="-128"/>
                <a:ea typeface="Yu Gothic UI Light" panose="020B0300000000000000" pitchFamily="34" charset="-128"/>
              </a:rPr>
              <a:t>200-летию </a:t>
            </a:r>
            <a:r>
              <a:rPr lang="ru-RU" sz="1600" dirty="0">
                <a:solidFill>
                  <a:srgbClr val="252525"/>
                </a:solidFill>
                <a:latin typeface="Yu Gothic UI Light" panose="020B0300000000000000" pitchFamily="34" charset="-128"/>
                <a:ea typeface="Yu Gothic UI Light" panose="020B0300000000000000" pitchFamily="34" charset="-128"/>
              </a:rPr>
              <a:t>со дня рождения Чарльза Бэббиджа на основе его </a:t>
            </a:r>
            <a:r>
              <a:rPr lang="ru-RU" sz="1600" dirty="0" smtClean="0">
                <a:solidFill>
                  <a:srgbClr val="252525"/>
                </a:solidFill>
                <a:latin typeface="Yu Gothic UI Light" panose="020B0300000000000000" pitchFamily="34" charset="-128"/>
                <a:ea typeface="Yu Gothic UI Light" panose="020B0300000000000000" pitchFamily="34" charset="-128"/>
              </a:rPr>
              <a:t>работ </a:t>
            </a:r>
            <a:r>
              <a:rPr lang="ru-RU" sz="1600" dirty="0">
                <a:solidFill>
                  <a:srgbClr val="252525"/>
                </a:solidFill>
                <a:latin typeface="Yu Gothic UI Light" panose="020B0300000000000000" pitchFamily="34" charset="-128"/>
                <a:ea typeface="Yu Gothic UI Light" panose="020B0300000000000000" pitchFamily="34" charset="-128"/>
              </a:rPr>
              <a:t>в лондонском Музее науки была собрана работающая копия разностной машины № 2. В 2000 году в том же музее заработал принтер, также придуманный </a:t>
            </a:r>
            <a:r>
              <a:rPr lang="ru-RU" sz="1600" dirty="0" smtClean="0">
                <a:solidFill>
                  <a:srgbClr val="252525"/>
                </a:solidFill>
                <a:latin typeface="Yu Gothic UI Light" panose="020B0300000000000000" pitchFamily="34" charset="-128"/>
                <a:ea typeface="Yu Gothic UI Light" panose="020B0300000000000000" pitchFamily="34" charset="-128"/>
              </a:rPr>
              <a:t>Бэббиджем. </a:t>
            </a:r>
            <a:r>
              <a:rPr lang="ru-RU" sz="1600" dirty="0">
                <a:solidFill>
                  <a:srgbClr val="252525"/>
                </a:solidFill>
                <a:latin typeface="Yu Gothic UI Light" panose="020B0300000000000000" pitchFamily="34" charset="-128"/>
                <a:ea typeface="Yu Gothic UI Light" panose="020B0300000000000000" pitchFamily="34" charset="-128"/>
              </a:rPr>
              <a:t>После устранения </a:t>
            </a:r>
            <a:r>
              <a:rPr lang="ru-RU" sz="1600" dirty="0" smtClean="0">
                <a:solidFill>
                  <a:srgbClr val="252525"/>
                </a:solidFill>
                <a:latin typeface="Yu Gothic UI Light" panose="020B0300000000000000" pitchFamily="34" charset="-128"/>
                <a:ea typeface="Yu Gothic UI Light" panose="020B0300000000000000" pitchFamily="34" charset="-128"/>
              </a:rPr>
              <a:t>небольших </a:t>
            </a:r>
            <a:r>
              <a:rPr lang="ru-RU" sz="1600" dirty="0">
                <a:solidFill>
                  <a:srgbClr val="252525"/>
                </a:solidFill>
                <a:latin typeface="Yu Gothic UI Light" panose="020B0300000000000000" pitchFamily="34" charset="-128"/>
                <a:ea typeface="Yu Gothic UI Light" panose="020B0300000000000000" pitchFamily="34" charset="-128"/>
              </a:rPr>
              <a:t>конструктивных неточностей, обе конструкции заработали </a:t>
            </a:r>
            <a:r>
              <a:rPr lang="ru-RU" sz="1600" dirty="0" smtClean="0">
                <a:solidFill>
                  <a:srgbClr val="252525"/>
                </a:solidFill>
                <a:latin typeface="Yu Gothic UI Light" panose="020B0300000000000000" pitchFamily="34" charset="-128"/>
                <a:ea typeface="Yu Gothic UI Light" panose="020B0300000000000000" pitchFamily="34" charset="-128"/>
              </a:rPr>
              <a:t>безупречно.</a:t>
            </a:r>
            <a:endParaRPr lang="ru-RU" sz="1600" dirty="0">
              <a:latin typeface="Yu Gothic UI Light" panose="020B0300000000000000" pitchFamily="34" charset="-128"/>
              <a:ea typeface="Yu Gothic UI Light" panose="020B0300000000000000" pitchFamily="34" charset="-128"/>
            </a:endParaRPr>
          </a:p>
        </p:txBody>
      </p:sp>
      <p:sp>
        <p:nvSpPr>
          <p:cNvPr id="12" name="Прямоугольник 11"/>
          <p:cNvSpPr/>
          <p:nvPr/>
        </p:nvSpPr>
        <p:spPr>
          <a:xfrm>
            <a:off x="6932914" y="3811011"/>
            <a:ext cx="4420886" cy="2800767"/>
          </a:xfrm>
          <a:prstGeom prst="rect">
            <a:avLst/>
          </a:prstGeom>
        </p:spPr>
        <p:txBody>
          <a:bodyPr wrap="square">
            <a:spAutoFit/>
          </a:bodyPr>
          <a:lstStyle/>
          <a:p>
            <a:r>
              <a:rPr lang="ru-RU" sz="1600" dirty="0" smtClean="0">
                <a:latin typeface="Yu Gothic UI Light" panose="020B0300000000000000" pitchFamily="34" charset="-128"/>
                <a:ea typeface="Yu Gothic UI Light" panose="020B0300000000000000" pitchFamily="34" charset="-128"/>
              </a:rPr>
              <a:t>Часть аналитической машины Бэббиджа, построенная автором </a:t>
            </a:r>
            <a:r>
              <a:rPr lang="ru-RU" sz="1600" dirty="0">
                <a:latin typeface="Yu Gothic UI Light" panose="020B0300000000000000" pitchFamily="34" charset="-128"/>
                <a:ea typeface="Yu Gothic UI Light" panose="020B0300000000000000" pitchFamily="34" charset="-128"/>
              </a:rPr>
              <a:t>(слева). В аналитической машине Бэббидж предусмотрел следующие части: склад (</a:t>
            </a:r>
            <a:r>
              <a:rPr lang="ru-RU" sz="1600" dirty="0" err="1">
                <a:latin typeface="Yu Gothic UI Light" panose="020B0300000000000000" pitchFamily="34" charset="-128"/>
                <a:ea typeface="Yu Gothic UI Light" panose="020B0300000000000000" pitchFamily="34" charset="-128"/>
              </a:rPr>
              <a:t>store</a:t>
            </a:r>
            <a:r>
              <a:rPr lang="ru-RU" sz="1600" dirty="0">
                <a:latin typeface="Yu Gothic UI Light" panose="020B0300000000000000" pitchFamily="34" charset="-128"/>
                <a:ea typeface="Yu Gothic UI Light" panose="020B0300000000000000" pitchFamily="34" charset="-128"/>
              </a:rPr>
              <a:t>), фабрика или мельница (</a:t>
            </a:r>
            <a:r>
              <a:rPr lang="ru-RU" sz="1600" dirty="0" err="1">
                <a:latin typeface="Yu Gothic UI Light" panose="020B0300000000000000" pitchFamily="34" charset="-128"/>
                <a:ea typeface="Yu Gothic UI Light" panose="020B0300000000000000" pitchFamily="34" charset="-128"/>
              </a:rPr>
              <a:t>mill</a:t>
            </a:r>
            <a:r>
              <a:rPr lang="ru-RU" sz="1600" dirty="0">
                <a:latin typeface="Yu Gothic UI Light" panose="020B0300000000000000" pitchFamily="34" charset="-128"/>
                <a:ea typeface="Yu Gothic UI Light" panose="020B0300000000000000" pitchFamily="34" charset="-128"/>
              </a:rPr>
              <a:t>), управляющий элемент (</a:t>
            </a:r>
            <a:r>
              <a:rPr lang="ru-RU" sz="1600" dirty="0" err="1">
                <a:latin typeface="Yu Gothic UI Light" panose="020B0300000000000000" pitchFamily="34" charset="-128"/>
                <a:ea typeface="Yu Gothic UI Light" panose="020B0300000000000000" pitchFamily="34" charset="-128"/>
              </a:rPr>
              <a:t>control</a:t>
            </a:r>
            <a:r>
              <a:rPr lang="ru-RU" sz="1600" dirty="0">
                <a:latin typeface="Yu Gothic UI Light" panose="020B0300000000000000" pitchFamily="34" charset="-128"/>
                <a:ea typeface="Yu Gothic UI Light" panose="020B0300000000000000" pitchFamily="34" charset="-128"/>
              </a:rPr>
              <a:t>) и устройства ввода-вывода информации</a:t>
            </a:r>
            <a:r>
              <a:rPr lang="ru-RU" sz="1600" dirty="0" smtClean="0">
                <a:latin typeface="Yu Gothic UI Light" panose="020B0300000000000000" pitchFamily="34" charset="-128"/>
                <a:ea typeface="Yu Gothic UI Light" panose="020B0300000000000000" pitchFamily="34" charset="-128"/>
              </a:rPr>
              <a:t>.</a:t>
            </a:r>
            <a:r>
              <a:rPr lang="en-US" sz="1600" dirty="0" smtClean="0">
                <a:latin typeface="Yu Gothic UI Light" panose="020B0300000000000000" pitchFamily="34" charset="-128"/>
                <a:ea typeface="Yu Gothic UI Light" panose="020B0300000000000000" pitchFamily="34" charset="-128"/>
              </a:rPr>
              <a:t> </a:t>
            </a:r>
            <a:r>
              <a:rPr lang="ru-RU" sz="1600" dirty="0" smtClean="0">
                <a:latin typeface="Yu Gothic UI Light" panose="020B0300000000000000" pitchFamily="34" charset="-128"/>
                <a:ea typeface="Yu Gothic UI Light" panose="020B0300000000000000" pitchFamily="34" charset="-128"/>
              </a:rPr>
              <a:t>В аналитической машине были заложены архитектурные основы будущих электронно-вычислительных машин. </a:t>
            </a:r>
            <a:r>
              <a:rPr lang="ru-RU" sz="1600" dirty="0">
                <a:latin typeface="Yu Gothic UI Light" panose="020B0300000000000000" pitchFamily="34" charset="-128"/>
                <a:ea typeface="Yu Gothic UI Light" panose="020B0300000000000000" pitchFamily="34" charset="-128"/>
              </a:rPr>
              <a:t>Справа </a:t>
            </a:r>
            <a:r>
              <a:rPr lang="ru-RU" sz="1600" dirty="0" smtClean="0">
                <a:latin typeface="Yu Gothic UI Light" panose="020B0300000000000000" pitchFamily="34" charset="-128"/>
                <a:ea typeface="Yu Gothic UI Light" panose="020B0300000000000000" pitchFamily="34" charset="-128"/>
              </a:rPr>
              <a:t>— перфокарты аналитической машины для ввода и вывода данных.</a:t>
            </a:r>
            <a:endParaRPr lang="ru-RU" sz="1600" dirty="0">
              <a:latin typeface="Yu Gothic UI Light" panose="020B0300000000000000" pitchFamily="34" charset="-128"/>
              <a:ea typeface="Yu Gothic UI Light" panose="020B0300000000000000" pitchFamily="34" charset="-128"/>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2332" y="1133057"/>
            <a:ext cx="3632136" cy="262845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588" y="1133058"/>
            <a:ext cx="2006451" cy="262845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2913" y="1133057"/>
            <a:ext cx="2735299" cy="2628451"/>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6657" y="1133058"/>
            <a:ext cx="1517143" cy="2628451"/>
          </a:xfrm>
          <a:prstGeom prst="rect">
            <a:avLst/>
          </a:prstGeom>
        </p:spPr>
      </p:pic>
    </p:spTree>
    <p:extLst>
      <p:ext uri="{BB962C8B-B14F-4D97-AF65-F5344CB8AC3E}">
        <p14:creationId xmlns:p14="http://schemas.microsoft.com/office/powerpoint/2010/main" val="2613671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новое время</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142999"/>
            <a:ext cx="3871806" cy="290385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143000"/>
            <a:ext cx="6477000" cy="2903855"/>
          </a:xfrm>
          <a:prstGeom prst="rect">
            <a:avLst/>
          </a:prstGeom>
        </p:spPr>
      </p:pic>
      <p:sp>
        <p:nvSpPr>
          <p:cNvPr id="6" name="Прямоугольник 5"/>
          <p:cNvSpPr/>
          <p:nvPr/>
        </p:nvSpPr>
        <p:spPr>
          <a:xfrm>
            <a:off x="838200" y="4198123"/>
            <a:ext cx="10515600" cy="2308324"/>
          </a:xfrm>
          <a:prstGeom prst="rect">
            <a:avLst/>
          </a:prstGeom>
        </p:spPr>
        <p:txBody>
          <a:bodyPr wrap="square">
            <a:spAutoFit/>
          </a:bodyPr>
          <a:lstStyle/>
          <a:p>
            <a:pPr indent="363538"/>
            <a:r>
              <a:rPr lang="ru-RU" sz="1600" dirty="0" smtClean="0">
                <a:latin typeface="Yu Gothic UI Light" panose="020B0300000000000000" pitchFamily="34" charset="-128"/>
                <a:ea typeface="Yu Gothic UI Light" panose="020B0300000000000000" pitchFamily="34" charset="-128"/>
              </a:rPr>
              <a:t>Табулятор </a:t>
            </a:r>
            <a:r>
              <a:rPr lang="ru-RU" sz="1600" dirty="0">
                <a:latin typeface="Yu Gothic UI Light" panose="020B0300000000000000" pitchFamily="34" charset="-128"/>
                <a:ea typeface="Yu Gothic UI Light" panose="020B0300000000000000" pitchFamily="34" charset="-128"/>
              </a:rPr>
              <a:t>— электромеханическая машина, предназначенная для автоматической обработки </a:t>
            </a:r>
            <a:r>
              <a:rPr lang="ru-RU" sz="1600" dirty="0" smtClean="0">
                <a:latin typeface="Yu Gothic UI Light" panose="020B0300000000000000" pitchFamily="34" charset="-128"/>
                <a:ea typeface="Yu Gothic UI Light" panose="020B0300000000000000" pitchFamily="34" charset="-128"/>
              </a:rPr>
              <a:t>числовой </a:t>
            </a:r>
            <a:r>
              <a:rPr lang="ru-RU" sz="1600" dirty="0">
                <a:latin typeface="Yu Gothic UI Light" panose="020B0300000000000000" pitchFamily="34" charset="-128"/>
                <a:ea typeface="Yu Gothic UI Light" panose="020B0300000000000000" pitchFamily="34" charset="-128"/>
              </a:rPr>
              <a:t>и буквенной информации, записанной на </a:t>
            </a:r>
            <a:r>
              <a:rPr lang="ru-RU" sz="1600" dirty="0" smtClean="0">
                <a:latin typeface="Yu Gothic UI Light" panose="020B0300000000000000" pitchFamily="34" charset="-128"/>
                <a:ea typeface="Yu Gothic UI Light" panose="020B0300000000000000" pitchFamily="34" charset="-128"/>
              </a:rPr>
              <a:t>перфокартах.</a:t>
            </a:r>
            <a:endParaRPr lang="ru-RU" sz="1600" dirty="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Первый </a:t>
            </a:r>
            <a:r>
              <a:rPr lang="ru-RU" sz="1600" dirty="0">
                <a:latin typeface="Yu Gothic UI Light" panose="020B0300000000000000" pitchFamily="34" charset="-128"/>
                <a:ea typeface="Yu Gothic UI Light" panose="020B0300000000000000" pitchFamily="34" charset="-128"/>
              </a:rPr>
              <a:t>статистический табулятор был построен американцем Германом Холлеритом </a:t>
            </a:r>
            <a:r>
              <a:rPr lang="ru-RU" sz="1600" dirty="0" smtClean="0">
                <a:latin typeface="Yu Gothic UI Light" panose="020B0300000000000000" pitchFamily="34" charset="-128"/>
                <a:ea typeface="Yu Gothic UI Light" panose="020B0300000000000000" pitchFamily="34" charset="-128"/>
              </a:rPr>
              <a:t>для обработки </a:t>
            </a:r>
            <a:r>
              <a:rPr lang="ru-RU" sz="1600" dirty="0">
                <a:latin typeface="Yu Gothic UI Light" panose="020B0300000000000000" pitchFamily="34" charset="-128"/>
                <a:ea typeface="Yu Gothic UI Light" panose="020B0300000000000000" pitchFamily="34" charset="-128"/>
              </a:rPr>
              <a:t>результатов переписи </a:t>
            </a:r>
            <a:r>
              <a:rPr lang="ru-RU" sz="1600" dirty="0" smtClean="0">
                <a:latin typeface="Yu Gothic UI Light" panose="020B0300000000000000" pitchFamily="34" charset="-128"/>
                <a:ea typeface="Yu Gothic UI Light" panose="020B0300000000000000" pitchFamily="34" charset="-128"/>
              </a:rPr>
              <a:t>населения </a:t>
            </a:r>
            <a:r>
              <a:rPr lang="ru-RU" sz="1600" dirty="0">
                <a:latin typeface="Yu Gothic UI Light" panose="020B0300000000000000" pitchFamily="34" charset="-128"/>
                <a:ea typeface="Yu Gothic UI Light" panose="020B0300000000000000" pitchFamily="34" charset="-128"/>
              </a:rPr>
              <a:t>в США в 1890 г. </a:t>
            </a:r>
            <a:r>
              <a:rPr lang="ru-RU" sz="1600" dirty="0" smtClean="0">
                <a:latin typeface="Yu Gothic UI Light" panose="020B0300000000000000" pitchFamily="34" charset="-128"/>
                <a:ea typeface="Yu Gothic UI Light" panose="020B0300000000000000" pitchFamily="34" charset="-128"/>
              </a:rPr>
              <a:t>В </a:t>
            </a:r>
            <a:r>
              <a:rPr lang="ru-RU" sz="1600" dirty="0">
                <a:latin typeface="Yu Gothic UI Light" panose="020B0300000000000000" pitchFamily="34" charset="-128"/>
                <a:ea typeface="Yu Gothic UI Light" panose="020B0300000000000000" pitchFamily="34" charset="-128"/>
              </a:rPr>
              <a:t>бюро переписи были проведены испытания, и табулятор Холлерита в соревновании с </a:t>
            </a:r>
            <a:r>
              <a:rPr lang="ru-RU" sz="1600" dirty="0" smtClean="0">
                <a:latin typeface="Yu Gothic UI Light" panose="020B0300000000000000" pitchFamily="34" charset="-128"/>
                <a:ea typeface="Yu Gothic UI Light" panose="020B0300000000000000" pitchFamily="34" charset="-128"/>
              </a:rPr>
              <a:t>другими </a:t>
            </a:r>
            <a:r>
              <a:rPr lang="ru-RU" sz="1600" dirty="0">
                <a:latin typeface="Yu Gothic UI Light" panose="020B0300000000000000" pitchFamily="34" charset="-128"/>
                <a:ea typeface="Yu Gothic UI Light" panose="020B0300000000000000" pitchFamily="34" charset="-128"/>
              </a:rPr>
              <a:t>системами был признан лучшим. С изобретателем был заключен контракт. </a:t>
            </a:r>
            <a:endParaRPr lang="ru-RU" sz="1600" dirty="0" smtClean="0">
              <a:latin typeface="Yu Gothic UI Light" panose="020B0300000000000000" pitchFamily="34" charset="-128"/>
              <a:ea typeface="Yu Gothic UI Light" panose="020B0300000000000000" pitchFamily="34" charset="-128"/>
            </a:endParaRPr>
          </a:p>
          <a:p>
            <a:pPr indent="363538"/>
            <a:r>
              <a:rPr lang="ru-RU" sz="1600" dirty="0" smtClean="0">
                <a:latin typeface="Yu Gothic UI Light" panose="020B0300000000000000" pitchFamily="34" charset="-128"/>
                <a:ea typeface="Yu Gothic UI Light" panose="020B0300000000000000" pitchFamily="34" charset="-128"/>
              </a:rPr>
              <a:t>Холлерит </a:t>
            </a:r>
            <a:r>
              <a:rPr lang="ru-RU" sz="1600" dirty="0">
                <a:latin typeface="Yu Gothic UI Light" panose="020B0300000000000000" pitchFamily="34" charset="-128"/>
                <a:ea typeface="Yu Gothic UI Light" panose="020B0300000000000000" pitchFamily="34" charset="-128"/>
              </a:rPr>
              <a:t>организовал фирму по производству </a:t>
            </a:r>
            <a:r>
              <a:rPr lang="ru-RU" sz="1600" dirty="0" err="1">
                <a:latin typeface="Yu Gothic UI Light" panose="020B0300000000000000" pitchFamily="34" charset="-128"/>
                <a:ea typeface="Yu Gothic UI Light" panose="020B0300000000000000" pitchFamily="34" charset="-128"/>
              </a:rPr>
              <a:t>табуляционных</a:t>
            </a:r>
            <a:r>
              <a:rPr lang="ru-RU" sz="1600" dirty="0">
                <a:latin typeface="Yu Gothic UI Light" panose="020B0300000000000000" pitchFamily="34" charset="-128"/>
                <a:ea typeface="Yu Gothic UI Light" panose="020B0300000000000000" pitchFamily="34" charset="-128"/>
              </a:rPr>
              <a:t> машин TMC (</a:t>
            </a:r>
            <a:r>
              <a:rPr lang="ru-RU" sz="1600" dirty="0" err="1">
                <a:latin typeface="Yu Gothic UI Light" panose="020B0300000000000000" pitchFamily="34" charset="-128"/>
                <a:ea typeface="Yu Gothic UI Light" panose="020B0300000000000000" pitchFamily="34" charset="-128"/>
              </a:rPr>
              <a:t>Tabulating</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Machine</a:t>
            </a:r>
            <a:r>
              <a:rPr lang="ru-RU" sz="1600" dirty="0">
                <a:latin typeface="Yu Gothic UI Light" panose="020B0300000000000000" pitchFamily="34" charset="-128"/>
                <a:ea typeface="Yu Gothic UI Light" panose="020B0300000000000000" pitchFamily="34" charset="-128"/>
              </a:rPr>
              <a:t> </a:t>
            </a:r>
            <a:r>
              <a:rPr lang="ru-RU" sz="1600" dirty="0" err="1">
                <a:latin typeface="Yu Gothic UI Light" panose="020B0300000000000000" pitchFamily="34" charset="-128"/>
                <a:ea typeface="Yu Gothic UI Light" panose="020B0300000000000000" pitchFamily="34" charset="-128"/>
              </a:rPr>
              <a:t>Company</a:t>
            </a:r>
            <a:r>
              <a:rPr lang="ru-RU" sz="1600" dirty="0">
                <a:latin typeface="Yu Gothic UI Light" panose="020B0300000000000000" pitchFamily="34" charset="-128"/>
                <a:ea typeface="Yu Gothic UI Light" panose="020B0300000000000000" pitchFamily="34" charset="-128"/>
              </a:rPr>
              <a:t>), продавая их железнодорожным управлениям и правительственным учреждениям (партия табуляторов была также закуплена Российской империей). </a:t>
            </a:r>
            <a:r>
              <a:rPr lang="ru-RU" sz="1600" dirty="0" smtClean="0">
                <a:latin typeface="Yu Gothic UI Light" panose="020B0300000000000000" pitchFamily="34" charset="-128"/>
                <a:ea typeface="Yu Gothic UI Light" panose="020B0300000000000000" pitchFamily="34" charset="-128"/>
              </a:rPr>
              <a:t>С </a:t>
            </a:r>
            <a:r>
              <a:rPr lang="ru-RU" sz="1600" dirty="0">
                <a:latin typeface="Yu Gothic UI Light" panose="020B0300000000000000" pitchFamily="34" charset="-128"/>
                <a:ea typeface="Yu Gothic UI Light" panose="020B0300000000000000" pitchFamily="34" charset="-128"/>
              </a:rPr>
              <a:t>годами оно претерпело ряд изменений — слияний и переименований. С 1924 года фирма Холлерита стала называться IBM.</a:t>
            </a:r>
          </a:p>
        </p:txBody>
      </p:sp>
    </p:spTree>
    <p:extLst>
      <p:ext uri="{BB962C8B-B14F-4D97-AF65-F5344CB8AC3E}">
        <p14:creationId xmlns:p14="http://schemas.microsoft.com/office/powerpoint/2010/main" val="381686281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37888</TotalTime>
  <Words>5755</Words>
  <Application>Microsoft Office PowerPoint</Application>
  <PresentationFormat>Широкоэкранный</PresentationFormat>
  <Paragraphs>382</Paragraphs>
  <Slides>49</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49</vt:i4>
      </vt:variant>
    </vt:vector>
  </HeadingPairs>
  <TitlesOfParts>
    <vt:vector size="58" baseType="lpstr">
      <vt:lpstr>Calibri</vt:lpstr>
      <vt:lpstr>Adobe Gurmukhi</vt:lpstr>
      <vt:lpstr>Bebas Neue Bold</vt:lpstr>
      <vt:lpstr>Calibri Light</vt:lpstr>
      <vt:lpstr>Yu Gothic</vt:lpstr>
      <vt:lpstr>Arial</vt:lpstr>
      <vt:lpstr>Bebas Neue Book</vt:lpstr>
      <vt:lpstr>Yu Gothic UI Light</vt:lpstr>
      <vt:lpstr>Тема Office</vt:lpstr>
      <vt:lpstr>Презентация PowerPoint</vt:lpstr>
      <vt:lpstr>Немного об определениях</vt:lpstr>
      <vt:lpstr>Немного об определениях</vt:lpstr>
      <vt:lpstr>Немного личного</vt:lpstr>
      <vt:lpstr>История: античность</vt:lpstr>
      <vt:lpstr>История: новое время</vt:lpstr>
      <vt:lpstr>История: новое время</vt:lpstr>
      <vt:lpstr>История: новое время</vt:lpstr>
      <vt:lpstr>История: новое время</vt:lpstr>
      <vt:lpstr>The game</vt:lpstr>
      <vt:lpstr>Ловкость рук</vt:lpstr>
      <vt:lpstr>шахматы</vt:lpstr>
      <vt:lpstr>Ним</vt:lpstr>
      <vt:lpstr>Немного путаницы</vt:lpstr>
      <vt:lpstr>Немного путаницы</vt:lpstr>
      <vt:lpstr>Крестики-нолики</vt:lpstr>
      <vt:lpstr>Обратная индукция</vt:lpstr>
      <vt:lpstr>Обратная индукция</vt:lpstr>
      <vt:lpstr>Обратная индукция</vt:lpstr>
      <vt:lpstr>Ещё немного шахмат</vt:lpstr>
      <vt:lpstr>Машина играет с машиной</vt:lpstr>
      <vt:lpstr>Машина играет с машиной</vt:lpstr>
      <vt:lpstr>Пионеры советского шахматного программирования</vt:lpstr>
      <vt:lpstr>Решение игры</vt:lpstr>
      <vt:lpstr>Решение игры: крестики-нолики</vt:lpstr>
      <vt:lpstr>Решённые игры</vt:lpstr>
      <vt:lpstr>TECH DRAMA</vt:lpstr>
      <vt:lpstr>HUMAN DRAMA</vt:lpstr>
      <vt:lpstr>HUMAN DRAMA?</vt:lpstr>
      <vt:lpstr>Немного о заблуждениях</vt:lpstr>
      <vt:lpstr>Немного о заблуждениях</vt:lpstr>
      <vt:lpstr>Brute force</vt:lpstr>
      <vt:lpstr>«Чистюли» против «грязнуль»</vt:lpstr>
      <vt:lpstr>Нейронные сети</vt:lpstr>
      <vt:lpstr>Нейронные сети и немного поэзии</vt:lpstr>
      <vt:lpstr>Нейронные сети</vt:lpstr>
      <vt:lpstr>Нейронные сети</vt:lpstr>
      <vt:lpstr>Нейронные сети</vt:lpstr>
      <vt:lpstr>кибернетика</vt:lpstr>
      <vt:lpstr>Коннекционизм, нейронные сети и марвин мински</vt:lpstr>
      <vt:lpstr>Нейронные сети и Развлечения</vt:lpstr>
      <vt:lpstr>Фальшивые сенсации и их разоблачение</vt:lpstr>
      <vt:lpstr>Го</vt:lpstr>
      <vt:lpstr>ИИ и этика</vt:lpstr>
      <vt:lpstr>ИИ и этика</vt:lpstr>
      <vt:lpstr>страхи</vt:lpstr>
      <vt:lpstr>альтернативы</vt:lpstr>
      <vt:lpstr>Презентация PowerPoint</vt:lpstr>
      <vt:lpstr>Литература</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Сергей Марков</dc:creator>
  <cp:lastModifiedBy>Сергей Марков</cp:lastModifiedBy>
  <cp:revision>230</cp:revision>
  <dcterms:created xsi:type="dcterms:W3CDTF">2016-01-28T11:01:10Z</dcterms:created>
  <dcterms:modified xsi:type="dcterms:W3CDTF">2017-04-27T17:56:21Z</dcterms:modified>
</cp:coreProperties>
</file>